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68" r:id="rId3"/>
    <p:sldId id="261" r:id="rId4"/>
    <p:sldId id="277" r:id="rId5"/>
    <p:sldId id="263" r:id="rId6"/>
    <p:sldId id="262" r:id="rId7"/>
    <p:sldId id="269" r:id="rId8"/>
    <p:sldId id="275" r:id="rId9"/>
    <p:sldId id="259" r:id="rId10"/>
    <p:sldId id="260" r:id="rId11"/>
    <p:sldId id="272" r:id="rId12"/>
    <p:sldId id="274" r:id="rId13"/>
    <p:sldId id="264" r:id="rId14"/>
    <p:sldId id="266" r:id="rId15"/>
    <p:sldId id="273" r:id="rId16"/>
    <p:sldId id="265" r:id="rId17"/>
    <p:sldId id="271" r:id="rId18"/>
    <p:sldId id="270" r:id="rId19"/>
    <p:sldId id="276" r:id="rId20"/>
    <p:sldId id="267" r:id="rId21"/>
    <p:sldId id="25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E507A-50B4-4E5C-93B2-6B99336D6C1E}" v="1" dt="2023-09-22T17:05:55.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648DE-4327-473D-A9A8-1ED8EE55CAA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2AB19FD-1455-4078-8D20-4B0D22C4BAC4}">
      <dgm:prSet/>
      <dgm:spPr/>
      <dgm:t>
        <a:bodyPr/>
        <a:lstStyle/>
        <a:p>
          <a:pPr>
            <a:lnSpc>
              <a:spcPct val="100000"/>
            </a:lnSpc>
          </a:pPr>
          <a:r>
            <a:rPr lang="en-US" dirty="0"/>
            <a:t>Come to class prepared</a:t>
          </a:r>
        </a:p>
        <a:p>
          <a:pPr>
            <a:lnSpc>
              <a:spcPct val="100000"/>
            </a:lnSpc>
          </a:pPr>
          <a:r>
            <a:rPr lang="en-US" dirty="0"/>
            <a:t>Become fluent in basic math facts </a:t>
          </a:r>
        </a:p>
      </dgm:t>
    </dgm:pt>
    <dgm:pt modelId="{AE009A44-F8E1-4133-B33A-9E4668157265}" type="parTrans" cxnId="{390A232B-2381-4EC2-B1E3-7D1B9F9FFE3E}">
      <dgm:prSet/>
      <dgm:spPr/>
      <dgm:t>
        <a:bodyPr/>
        <a:lstStyle/>
        <a:p>
          <a:endParaRPr lang="en-US"/>
        </a:p>
      </dgm:t>
    </dgm:pt>
    <dgm:pt modelId="{6B694B13-CF89-494A-9057-C16B0E25332E}" type="sibTrans" cxnId="{390A232B-2381-4EC2-B1E3-7D1B9F9FFE3E}">
      <dgm:prSet/>
      <dgm:spPr/>
      <dgm:t>
        <a:bodyPr/>
        <a:lstStyle/>
        <a:p>
          <a:endParaRPr lang="en-US"/>
        </a:p>
      </dgm:t>
    </dgm:pt>
    <dgm:pt modelId="{40F450F9-AC3A-471A-95E7-4A3DB75C31FC}">
      <dgm:prSet/>
      <dgm:spPr/>
      <dgm:t>
        <a:bodyPr/>
        <a:lstStyle/>
        <a:p>
          <a:pPr>
            <a:lnSpc>
              <a:spcPct val="100000"/>
            </a:lnSpc>
          </a:pPr>
          <a:r>
            <a:rPr lang="en-US"/>
            <a:t>Participate in discussions</a:t>
          </a:r>
        </a:p>
      </dgm:t>
    </dgm:pt>
    <dgm:pt modelId="{D475E4DB-EEAD-46B6-BE44-1116AD522F13}" type="parTrans" cxnId="{7C567B19-393E-4398-A25E-81FEB2100120}">
      <dgm:prSet/>
      <dgm:spPr/>
      <dgm:t>
        <a:bodyPr/>
        <a:lstStyle/>
        <a:p>
          <a:endParaRPr lang="en-US"/>
        </a:p>
      </dgm:t>
    </dgm:pt>
    <dgm:pt modelId="{B7582844-5651-4429-849E-89D90752E678}" type="sibTrans" cxnId="{7C567B19-393E-4398-A25E-81FEB2100120}">
      <dgm:prSet/>
      <dgm:spPr/>
      <dgm:t>
        <a:bodyPr/>
        <a:lstStyle/>
        <a:p>
          <a:endParaRPr lang="en-US"/>
        </a:p>
      </dgm:t>
    </dgm:pt>
    <dgm:pt modelId="{23038651-C8C3-461B-A242-8ECDF9A6C2BF}">
      <dgm:prSet/>
      <dgm:spPr/>
      <dgm:t>
        <a:bodyPr/>
        <a:lstStyle/>
        <a:p>
          <a:pPr>
            <a:lnSpc>
              <a:spcPct val="100000"/>
            </a:lnSpc>
          </a:pPr>
          <a:r>
            <a:rPr lang="en-US" dirty="0"/>
            <a:t>Complete homework</a:t>
          </a:r>
        </a:p>
        <a:p>
          <a:pPr>
            <a:lnSpc>
              <a:spcPct val="100000"/>
            </a:lnSpc>
          </a:pPr>
          <a:r>
            <a:rPr lang="en-US" dirty="0"/>
            <a:t>(Assigned 2-4 Times/Week)</a:t>
          </a:r>
        </a:p>
      </dgm:t>
    </dgm:pt>
    <dgm:pt modelId="{3CE10928-2162-42F1-B1AE-FA10CF75B452}" type="parTrans" cxnId="{A252207B-00E2-4FE1-93D9-EEE149181B7F}">
      <dgm:prSet/>
      <dgm:spPr/>
      <dgm:t>
        <a:bodyPr/>
        <a:lstStyle/>
        <a:p>
          <a:endParaRPr lang="en-US"/>
        </a:p>
      </dgm:t>
    </dgm:pt>
    <dgm:pt modelId="{FA30E39B-674C-4A6A-BC1A-0044FAE36850}" type="sibTrans" cxnId="{A252207B-00E2-4FE1-93D9-EEE149181B7F}">
      <dgm:prSet/>
      <dgm:spPr/>
      <dgm:t>
        <a:bodyPr/>
        <a:lstStyle/>
        <a:p>
          <a:endParaRPr lang="en-US"/>
        </a:p>
      </dgm:t>
    </dgm:pt>
    <dgm:pt modelId="{BFF0FF03-3116-4B3D-969C-93D973231C88}">
      <dgm:prSet/>
      <dgm:spPr/>
      <dgm:t>
        <a:bodyPr/>
        <a:lstStyle/>
        <a:p>
          <a:pPr>
            <a:lnSpc>
              <a:spcPct val="100000"/>
            </a:lnSpc>
          </a:pPr>
          <a:r>
            <a:rPr lang="en-US"/>
            <a:t>Students are encouraged to ask questions for explanations </a:t>
          </a:r>
        </a:p>
      </dgm:t>
    </dgm:pt>
    <dgm:pt modelId="{CF4859C9-82D9-41A9-B228-BCA1AB0A7624}" type="parTrans" cxnId="{5E2F194D-4579-4072-B684-721F26CECE60}">
      <dgm:prSet/>
      <dgm:spPr/>
      <dgm:t>
        <a:bodyPr/>
        <a:lstStyle/>
        <a:p>
          <a:endParaRPr lang="en-US"/>
        </a:p>
      </dgm:t>
    </dgm:pt>
    <dgm:pt modelId="{D0133CD6-7378-4176-A2B9-9DFFFF1C9EF7}" type="sibTrans" cxnId="{5E2F194D-4579-4072-B684-721F26CECE60}">
      <dgm:prSet/>
      <dgm:spPr/>
      <dgm:t>
        <a:bodyPr/>
        <a:lstStyle/>
        <a:p>
          <a:endParaRPr lang="en-US"/>
        </a:p>
      </dgm:t>
    </dgm:pt>
    <dgm:pt modelId="{65AA2BB0-A44B-4D80-910F-13FF9DE60E50}" type="pres">
      <dgm:prSet presAssocID="{DE9648DE-4327-473D-A9A8-1ED8EE55CAAC}" presName="root" presStyleCnt="0">
        <dgm:presLayoutVars>
          <dgm:dir/>
          <dgm:resizeHandles val="exact"/>
        </dgm:presLayoutVars>
      </dgm:prSet>
      <dgm:spPr/>
    </dgm:pt>
    <dgm:pt modelId="{41EE01EE-8918-431B-90DF-480EAA45798E}" type="pres">
      <dgm:prSet presAssocID="{F2AB19FD-1455-4078-8D20-4B0D22C4BAC4}" presName="compNode" presStyleCnt="0"/>
      <dgm:spPr/>
    </dgm:pt>
    <dgm:pt modelId="{DD7BC9DA-FECA-46EC-88A5-478746B1AE45}" type="pres">
      <dgm:prSet presAssocID="{F2AB19FD-1455-4078-8D20-4B0D22C4BAC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9FD7037-0ED9-46B8-88E1-B9C141A2AA93}" type="pres">
      <dgm:prSet presAssocID="{F2AB19FD-1455-4078-8D20-4B0D22C4BAC4}" presName="spaceRect" presStyleCnt="0"/>
      <dgm:spPr/>
    </dgm:pt>
    <dgm:pt modelId="{E47D6668-BAAF-4F0D-846D-1DA082685EB0}" type="pres">
      <dgm:prSet presAssocID="{F2AB19FD-1455-4078-8D20-4B0D22C4BAC4}" presName="textRect" presStyleLbl="revTx" presStyleIdx="0" presStyleCnt="4">
        <dgm:presLayoutVars>
          <dgm:chMax val="1"/>
          <dgm:chPref val="1"/>
        </dgm:presLayoutVars>
      </dgm:prSet>
      <dgm:spPr/>
    </dgm:pt>
    <dgm:pt modelId="{56F2C5EB-60A5-4A6F-8F28-29E8A41E7182}" type="pres">
      <dgm:prSet presAssocID="{6B694B13-CF89-494A-9057-C16B0E25332E}" presName="sibTrans" presStyleCnt="0"/>
      <dgm:spPr/>
    </dgm:pt>
    <dgm:pt modelId="{66F346B7-4550-43E5-B0E5-956112C3EBD6}" type="pres">
      <dgm:prSet presAssocID="{40F450F9-AC3A-471A-95E7-4A3DB75C31FC}" presName="compNode" presStyleCnt="0"/>
      <dgm:spPr/>
    </dgm:pt>
    <dgm:pt modelId="{B5CC4922-0D06-401F-A692-7717C54F138F}" type="pres">
      <dgm:prSet presAssocID="{40F450F9-AC3A-471A-95E7-4A3DB75C31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4CDEC46C-47D7-48A7-BA6A-800D011E9FD0}" type="pres">
      <dgm:prSet presAssocID="{40F450F9-AC3A-471A-95E7-4A3DB75C31FC}" presName="spaceRect" presStyleCnt="0"/>
      <dgm:spPr/>
    </dgm:pt>
    <dgm:pt modelId="{781C47E9-7787-4612-90C2-61DF65942E78}" type="pres">
      <dgm:prSet presAssocID="{40F450F9-AC3A-471A-95E7-4A3DB75C31FC}" presName="textRect" presStyleLbl="revTx" presStyleIdx="1" presStyleCnt="4">
        <dgm:presLayoutVars>
          <dgm:chMax val="1"/>
          <dgm:chPref val="1"/>
        </dgm:presLayoutVars>
      </dgm:prSet>
      <dgm:spPr/>
    </dgm:pt>
    <dgm:pt modelId="{B3708F7B-1780-45C9-930D-C82E5D4C8F5D}" type="pres">
      <dgm:prSet presAssocID="{B7582844-5651-4429-849E-89D90752E678}" presName="sibTrans" presStyleCnt="0"/>
      <dgm:spPr/>
    </dgm:pt>
    <dgm:pt modelId="{771FCC0C-7C1A-4E4C-B35A-AE26470E93D8}" type="pres">
      <dgm:prSet presAssocID="{23038651-C8C3-461B-A242-8ECDF9A6C2BF}" presName="compNode" presStyleCnt="0"/>
      <dgm:spPr/>
    </dgm:pt>
    <dgm:pt modelId="{BFFE831B-666A-4783-98AE-7F2998A9DFCF}" type="pres">
      <dgm:prSet presAssocID="{23038651-C8C3-461B-A242-8ECDF9A6C2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7C61AC4B-993E-482D-ACC8-C4C4C98CB0B5}" type="pres">
      <dgm:prSet presAssocID="{23038651-C8C3-461B-A242-8ECDF9A6C2BF}" presName="spaceRect" presStyleCnt="0"/>
      <dgm:spPr/>
    </dgm:pt>
    <dgm:pt modelId="{FCD0671E-7126-4B17-8F66-ED17EFE026A5}" type="pres">
      <dgm:prSet presAssocID="{23038651-C8C3-461B-A242-8ECDF9A6C2BF}" presName="textRect" presStyleLbl="revTx" presStyleIdx="2" presStyleCnt="4">
        <dgm:presLayoutVars>
          <dgm:chMax val="1"/>
          <dgm:chPref val="1"/>
        </dgm:presLayoutVars>
      </dgm:prSet>
      <dgm:spPr/>
    </dgm:pt>
    <dgm:pt modelId="{C579C7B9-3A39-4B7B-B2E2-5438F36AADE6}" type="pres">
      <dgm:prSet presAssocID="{FA30E39B-674C-4A6A-BC1A-0044FAE36850}" presName="sibTrans" presStyleCnt="0"/>
      <dgm:spPr/>
    </dgm:pt>
    <dgm:pt modelId="{A20FDB18-6282-496E-B7FA-113901B83BF0}" type="pres">
      <dgm:prSet presAssocID="{BFF0FF03-3116-4B3D-969C-93D973231C88}" presName="compNode" presStyleCnt="0"/>
      <dgm:spPr/>
    </dgm:pt>
    <dgm:pt modelId="{781D89AA-C13C-4689-A546-00FF655C3B9A}" type="pres">
      <dgm:prSet presAssocID="{BFF0FF03-3116-4B3D-969C-93D973231C8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lp"/>
        </a:ext>
      </dgm:extLst>
    </dgm:pt>
    <dgm:pt modelId="{C0C7E341-7A89-4DF6-BA09-1851CF1EF2F4}" type="pres">
      <dgm:prSet presAssocID="{BFF0FF03-3116-4B3D-969C-93D973231C88}" presName="spaceRect" presStyleCnt="0"/>
      <dgm:spPr/>
    </dgm:pt>
    <dgm:pt modelId="{5EFC813F-BA08-452B-9643-9AC2FC6A4F40}" type="pres">
      <dgm:prSet presAssocID="{BFF0FF03-3116-4B3D-969C-93D973231C88}" presName="textRect" presStyleLbl="revTx" presStyleIdx="3" presStyleCnt="4">
        <dgm:presLayoutVars>
          <dgm:chMax val="1"/>
          <dgm:chPref val="1"/>
        </dgm:presLayoutVars>
      </dgm:prSet>
      <dgm:spPr/>
    </dgm:pt>
  </dgm:ptLst>
  <dgm:cxnLst>
    <dgm:cxn modelId="{7C567B19-393E-4398-A25E-81FEB2100120}" srcId="{DE9648DE-4327-473D-A9A8-1ED8EE55CAAC}" destId="{40F450F9-AC3A-471A-95E7-4A3DB75C31FC}" srcOrd="1" destOrd="0" parTransId="{D475E4DB-EEAD-46B6-BE44-1116AD522F13}" sibTransId="{B7582844-5651-4429-849E-89D90752E678}"/>
    <dgm:cxn modelId="{802C6D1A-F514-4762-8C57-E562FC38E079}" type="presOf" srcId="{BFF0FF03-3116-4B3D-969C-93D973231C88}" destId="{5EFC813F-BA08-452B-9643-9AC2FC6A4F40}" srcOrd="0" destOrd="0" presId="urn:microsoft.com/office/officeart/2018/2/layout/IconLabelList"/>
    <dgm:cxn modelId="{390A232B-2381-4EC2-B1E3-7D1B9F9FFE3E}" srcId="{DE9648DE-4327-473D-A9A8-1ED8EE55CAAC}" destId="{F2AB19FD-1455-4078-8D20-4B0D22C4BAC4}" srcOrd="0" destOrd="0" parTransId="{AE009A44-F8E1-4133-B33A-9E4668157265}" sibTransId="{6B694B13-CF89-494A-9057-C16B0E25332E}"/>
    <dgm:cxn modelId="{C9A0883F-7070-4FC9-A9DD-AC538F49E6F7}" type="presOf" srcId="{40F450F9-AC3A-471A-95E7-4A3DB75C31FC}" destId="{781C47E9-7787-4612-90C2-61DF65942E78}" srcOrd="0" destOrd="0" presId="urn:microsoft.com/office/officeart/2018/2/layout/IconLabelList"/>
    <dgm:cxn modelId="{5E2F194D-4579-4072-B684-721F26CECE60}" srcId="{DE9648DE-4327-473D-A9A8-1ED8EE55CAAC}" destId="{BFF0FF03-3116-4B3D-969C-93D973231C88}" srcOrd="3" destOrd="0" parTransId="{CF4859C9-82D9-41A9-B228-BCA1AB0A7624}" sibTransId="{D0133CD6-7378-4176-A2B9-9DFFFF1C9EF7}"/>
    <dgm:cxn modelId="{A252207B-00E2-4FE1-93D9-EEE149181B7F}" srcId="{DE9648DE-4327-473D-A9A8-1ED8EE55CAAC}" destId="{23038651-C8C3-461B-A242-8ECDF9A6C2BF}" srcOrd="2" destOrd="0" parTransId="{3CE10928-2162-42F1-B1AE-FA10CF75B452}" sibTransId="{FA30E39B-674C-4A6A-BC1A-0044FAE36850}"/>
    <dgm:cxn modelId="{F9BAD297-B5BF-4EA6-A1DD-416B2C3A121C}" type="presOf" srcId="{DE9648DE-4327-473D-A9A8-1ED8EE55CAAC}" destId="{65AA2BB0-A44B-4D80-910F-13FF9DE60E50}" srcOrd="0" destOrd="0" presId="urn:microsoft.com/office/officeart/2018/2/layout/IconLabelList"/>
    <dgm:cxn modelId="{F1F497E2-3E2F-4153-AC3B-7B0CCD61AB95}" type="presOf" srcId="{F2AB19FD-1455-4078-8D20-4B0D22C4BAC4}" destId="{E47D6668-BAAF-4F0D-846D-1DA082685EB0}" srcOrd="0" destOrd="0" presId="urn:microsoft.com/office/officeart/2018/2/layout/IconLabelList"/>
    <dgm:cxn modelId="{EA12DEE3-E648-45EE-932A-D96DAA0518F0}" type="presOf" srcId="{23038651-C8C3-461B-A242-8ECDF9A6C2BF}" destId="{FCD0671E-7126-4B17-8F66-ED17EFE026A5}" srcOrd="0" destOrd="0" presId="urn:microsoft.com/office/officeart/2018/2/layout/IconLabelList"/>
    <dgm:cxn modelId="{D3EFBBA2-072B-41B5-B4E3-B7EEA0C81767}" type="presParOf" srcId="{65AA2BB0-A44B-4D80-910F-13FF9DE60E50}" destId="{41EE01EE-8918-431B-90DF-480EAA45798E}" srcOrd="0" destOrd="0" presId="urn:microsoft.com/office/officeart/2018/2/layout/IconLabelList"/>
    <dgm:cxn modelId="{C1628AD1-B494-40D7-92AB-57DE808DB66B}" type="presParOf" srcId="{41EE01EE-8918-431B-90DF-480EAA45798E}" destId="{DD7BC9DA-FECA-46EC-88A5-478746B1AE45}" srcOrd="0" destOrd="0" presId="urn:microsoft.com/office/officeart/2018/2/layout/IconLabelList"/>
    <dgm:cxn modelId="{D1C8FA91-30F4-4E7A-8FDC-A3E8CAD92761}" type="presParOf" srcId="{41EE01EE-8918-431B-90DF-480EAA45798E}" destId="{39FD7037-0ED9-46B8-88E1-B9C141A2AA93}" srcOrd="1" destOrd="0" presId="urn:microsoft.com/office/officeart/2018/2/layout/IconLabelList"/>
    <dgm:cxn modelId="{CAB3B33A-1447-4E33-B564-0E7B36E18ED8}" type="presParOf" srcId="{41EE01EE-8918-431B-90DF-480EAA45798E}" destId="{E47D6668-BAAF-4F0D-846D-1DA082685EB0}" srcOrd="2" destOrd="0" presId="urn:microsoft.com/office/officeart/2018/2/layout/IconLabelList"/>
    <dgm:cxn modelId="{CF1969D3-A02F-4E78-BFF0-B50347203C15}" type="presParOf" srcId="{65AA2BB0-A44B-4D80-910F-13FF9DE60E50}" destId="{56F2C5EB-60A5-4A6F-8F28-29E8A41E7182}" srcOrd="1" destOrd="0" presId="urn:microsoft.com/office/officeart/2018/2/layout/IconLabelList"/>
    <dgm:cxn modelId="{D18170BF-350B-42A0-BFB8-C4966996F652}" type="presParOf" srcId="{65AA2BB0-A44B-4D80-910F-13FF9DE60E50}" destId="{66F346B7-4550-43E5-B0E5-956112C3EBD6}" srcOrd="2" destOrd="0" presId="urn:microsoft.com/office/officeart/2018/2/layout/IconLabelList"/>
    <dgm:cxn modelId="{46AC5E5A-6FC2-4079-8313-63243A267C4F}" type="presParOf" srcId="{66F346B7-4550-43E5-B0E5-956112C3EBD6}" destId="{B5CC4922-0D06-401F-A692-7717C54F138F}" srcOrd="0" destOrd="0" presId="urn:microsoft.com/office/officeart/2018/2/layout/IconLabelList"/>
    <dgm:cxn modelId="{C8D1F2C2-B15A-4945-B9DB-BA509E137AB9}" type="presParOf" srcId="{66F346B7-4550-43E5-B0E5-956112C3EBD6}" destId="{4CDEC46C-47D7-48A7-BA6A-800D011E9FD0}" srcOrd="1" destOrd="0" presId="urn:microsoft.com/office/officeart/2018/2/layout/IconLabelList"/>
    <dgm:cxn modelId="{A75C595C-D4A8-4082-B3AE-CFFB7FD5FD59}" type="presParOf" srcId="{66F346B7-4550-43E5-B0E5-956112C3EBD6}" destId="{781C47E9-7787-4612-90C2-61DF65942E78}" srcOrd="2" destOrd="0" presId="urn:microsoft.com/office/officeart/2018/2/layout/IconLabelList"/>
    <dgm:cxn modelId="{03283498-284B-4C73-B87A-EBDF60B95323}" type="presParOf" srcId="{65AA2BB0-A44B-4D80-910F-13FF9DE60E50}" destId="{B3708F7B-1780-45C9-930D-C82E5D4C8F5D}" srcOrd="3" destOrd="0" presId="urn:microsoft.com/office/officeart/2018/2/layout/IconLabelList"/>
    <dgm:cxn modelId="{022D78C2-4B38-4AB1-AB9F-2AADE0AB6824}" type="presParOf" srcId="{65AA2BB0-A44B-4D80-910F-13FF9DE60E50}" destId="{771FCC0C-7C1A-4E4C-B35A-AE26470E93D8}" srcOrd="4" destOrd="0" presId="urn:microsoft.com/office/officeart/2018/2/layout/IconLabelList"/>
    <dgm:cxn modelId="{7D5AA33A-8F87-476C-AB0E-31763F0AFEEB}" type="presParOf" srcId="{771FCC0C-7C1A-4E4C-B35A-AE26470E93D8}" destId="{BFFE831B-666A-4783-98AE-7F2998A9DFCF}" srcOrd="0" destOrd="0" presId="urn:microsoft.com/office/officeart/2018/2/layout/IconLabelList"/>
    <dgm:cxn modelId="{58EFB984-441E-418B-8F31-F74AD2FF3734}" type="presParOf" srcId="{771FCC0C-7C1A-4E4C-B35A-AE26470E93D8}" destId="{7C61AC4B-993E-482D-ACC8-C4C4C98CB0B5}" srcOrd="1" destOrd="0" presId="urn:microsoft.com/office/officeart/2018/2/layout/IconLabelList"/>
    <dgm:cxn modelId="{7A4C76B3-9A66-4970-9FB7-40F0EF615422}" type="presParOf" srcId="{771FCC0C-7C1A-4E4C-B35A-AE26470E93D8}" destId="{FCD0671E-7126-4B17-8F66-ED17EFE026A5}" srcOrd="2" destOrd="0" presId="urn:microsoft.com/office/officeart/2018/2/layout/IconLabelList"/>
    <dgm:cxn modelId="{34AE5639-651C-4138-9734-902D4CAFC73F}" type="presParOf" srcId="{65AA2BB0-A44B-4D80-910F-13FF9DE60E50}" destId="{C579C7B9-3A39-4B7B-B2E2-5438F36AADE6}" srcOrd="5" destOrd="0" presId="urn:microsoft.com/office/officeart/2018/2/layout/IconLabelList"/>
    <dgm:cxn modelId="{3C8C0ED8-35D2-4EA1-8B8A-3073D9E810CC}" type="presParOf" srcId="{65AA2BB0-A44B-4D80-910F-13FF9DE60E50}" destId="{A20FDB18-6282-496E-B7FA-113901B83BF0}" srcOrd="6" destOrd="0" presId="urn:microsoft.com/office/officeart/2018/2/layout/IconLabelList"/>
    <dgm:cxn modelId="{4BE33324-2D1F-44D0-A914-5A9FC45F98F3}" type="presParOf" srcId="{A20FDB18-6282-496E-B7FA-113901B83BF0}" destId="{781D89AA-C13C-4689-A546-00FF655C3B9A}" srcOrd="0" destOrd="0" presId="urn:microsoft.com/office/officeart/2018/2/layout/IconLabelList"/>
    <dgm:cxn modelId="{29EC3423-1C62-4F2C-830C-60A868AC32A9}" type="presParOf" srcId="{A20FDB18-6282-496E-B7FA-113901B83BF0}" destId="{C0C7E341-7A89-4DF6-BA09-1851CF1EF2F4}" srcOrd="1" destOrd="0" presId="urn:microsoft.com/office/officeart/2018/2/layout/IconLabelList"/>
    <dgm:cxn modelId="{57E3F96D-E686-4263-BA04-695E467339EC}" type="presParOf" srcId="{A20FDB18-6282-496E-B7FA-113901B83BF0}" destId="{5EFC813F-BA08-452B-9643-9AC2FC6A4F4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BC9DA-FECA-46EC-88A5-478746B1AE45}">
      <dsp:nvSpPr>
        <dsp:cNvPr id="0" name=""/>
        <dsp:cNvSpPr/>
      </dsp:nvSpPr>
      <dsp:spPr>
        <a:xfrm>
          <a:off x="938775" y="1057070"/>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D6668-BAAF-4F0D-846D-1DA082685EB0}">
      <dsp:nvSpPr>
        <dsp:cNvPr id="0" name=""/>
        <dsp:cNvSpPr/>
      </dsp:nvSpPr>
      <dsp:spPr>
        <a:xfrm>
          <a:off x="372805" y="2273721"/>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Come to class prepared</a:t>
          </a:r>
        </a:p>
        <a:p>
          <a:pPr marL="0" lvl="0" indent="0" algn="ctr" defTabSz="622300">
            <a:lnSpc>
              <a:spcPct val="100000"/>
            </a:lnSpc>
            <a:spcBef>
              <a:spcPct val="0"/>
            </a:spcBef>
            <a:spcAft>
              <a:spcPct val="35000"/>
            </a:spcAft>
            <a:buNone/>
          </a:pPr>
          <a:r>
            <a:rPr lang="en-US" sz="1400" kern="1200" dirty="0"/>
            <a:t>Become fluent in basic math facts </a:t>
          </a:r>
        </a:p>
      </dsp:txBody>
      <dsp:txXfrm>
        <a:off x="372805" y="2273721"/>
        <a:ext cx="2058075" cy="720000"/>
      </dsp:txXfrm>
    </dsp:sp>
    <dsp:sp modelId="{B5CC4922-0D06-401F-A692-7717C54F138F}">
      <dsp:nvSpPr>
        <dsp:cNvPr id="0" name=""/>
        <dsp:cNvSpPr/>
      </dsp:nvSpPr>
      <dsp:spPr>
        <a:xfrm>
          <a:off x="3357014" y="1057070"/>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C47E9-7787-4612-90C2-61DF65942E78}">
      <dsp:nvSpPr>
        <dsp:cNvPr id="0" name=""/>
        <dsp:cNvSpPr/>
      </dsp:nvSpPr>
      <dsp:spPr>
        <a:xfrm>
          <a:off x="2791043" y="2273721"/>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Participate in discussions</a:t>
          </a:r>
        </a:p>
      </dsp:txBody>
      <dsp:txXfrm>
        <a:off x="2791043" y="2273721"/>
        <a:ext cx="2058075" cy="720000"/>
      </dsp:txXfrm>
    </dsp:sp>
    <dsp:sp modelId="{BFFE831B-666A-4783-98AE-7F2998A9DFCF}">
      <dsp:nvSpPr>
        <dsp:cNvPr id="0" name=""/>
        <dsp:cNvSpPr/>
      </dsp:nvSpPr>
      <dsp:spPr>
        <a:xfrm>
          <a:off x="5775252" y="1057070"/>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0671E-7126-4B17-8F66-ED17EFE026A5}">
      <dsp:nvSpPr>
        <dsp:cNvPr id="0" name=""/>
        <dsp:cNvSpPr/>
      </dsp:nvSpPr>
      <dsp:spPr>
        <a:xfrm>
          <a:off x="5209281" y="2273721"/>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Complete homework</a:t>
          </a:r>
        </a:p>
        <a:p>
          <a:pPr marL="0" lvl="0" indent="0" algn="ctr" defTabSz="622300">
            <a:lnSpc>
              <a:spcPct val="100000"/>
            </a:lnSpc>
            <a:spcBef>
              <a:spcPct val="0"/>
            </a:spcBef>
            <a:spcAft>
              <a:spcPct val="35000"/>
            </a:spcAft>
            <a:buNone/>
          </a:pPr>
          <a:r>
            <a:rPr lang="en-US" sz="1400" kern="1200" dirty="0"/>
            <a:t>(Assigned 2-4 Times/Week)</a:t>
          </a:r>
        </a:p>
      </dsp:txBody>
      <dsp:txXfrm>
        <a:off x="5209281" y="2273721"/>
        <a:ext cx="2058075" cy="720000"/>
      </dsp:txXfrm>
    </dsp:sp>
    <dsp:sp modelId="{781D89AA-C13C-4689-A546-00FF655C3B9A}">
      <dsp:nvSpPr>
        <dsp:cNvPr id="0" name=""/>
        <dsp:cNvSpPr/>
      </dsp:nvSpPr>
      <dsp:spPr>
        <a:xfrm>
          <a:off x="8193490" y="1057070"/>
          <a:ext cx="926133" cy="926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C813F-BA08-452B-9643-9AC2FC6A4F40}">
      <dsp:nvSpPr>
        <dsp:cNvPr id="0" name=""/>
        <dsp:cNvSpPr/>
      </dsp:nvSpPr>
      <dsp:spPr>
        <a:xfrm>
          <a:off x="7627519" y="2273721"/>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Students are encouraged to ask questions for explanations </a:t>
          </a:r>
        </a:p>
      </dsp:txBody>
      <dsp:txXfrm>
        <a:off x="7627519" y="2273721"/>
        <a:ext cx="205807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316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5958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262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37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B6F927C-B73E-4F9D-ADFE-F6E23BD7CEE8}" type="datetimeFigureOut">
              <a:rPr lang="en-US" smtClean="0"/>
              <a:t>9/18/2024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304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838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990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4280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559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3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B8E45F-652B-4E89-8925-000B0AB8FD98}" type="datetimeFigureOut">
              <a:rPr lang="en-US" smtClean="0"/>
              <a:t>9/18/2024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534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4A3462A-2D5B-48AF-A3D4-EF8A90A50A80}" type="datetimeFigureOut">
              <a:rPr lang="en-US" smtClean="0"/>
              <a:t>9/18/2024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31832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y1Zi1idrgAhVFxoMKHXwZBqwQjRx6BAgBEAU&amp;url=http://www.pdrneindiana.com/bingo.html&amp;psig=AOvVaw0hRRiAVQfQysfu30fwReCN&amp;ust=1551293663328415"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hyperlink" Target="mailto:vinok@hasdk12.org" TargetMode="Externa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hyperlink" Target="mailto:herbinkom@hasdk12.org" TargetMode="External"/><Relationship Id="rId4" Type="http://schemas.openxmlformats.org/officeDocument/2006/relationships/hyperlink" Target="mailto:pughk@hasdk12.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56100" y="1360493"/>
            <a:ext cx="4972511" cy="3106732"/>
          </a:xfrm>
        </p:spPr>
        <p:txBody>
          <a:bodyPr anchor="b">
            <a:normAutofit/>
          </a:bodyPr>
          <a:lstStyle/>
          <a:p>
            <a:r>
              <a:rPr lang="en-US" sz="7200">
                <a:solidFill>
                  <a:schemeClr val="tx1"/>
                </a:solidFill>
              </a:rPr>
              <a:t>Welcome to </a:t>
            </a:r>
            <a:br>
              <a:rPr lang="en-US" sz="7200">
                <a:solidFill>
                  <a:schemeClr val="tx1"/>
                </a:solidFill>
              </a:rPr>
            </a:br>
            <a:r>
              <a:rPr lang="en-US" sz="7200">
                <a:solidFill>
                  <a:schemeClr val="tx1"/>
                </a:solidFill>
              </a:rPr>
              <a:t>3</a:t>
            </a:r>
            <a:r>
              <a:rPr lang="en-US" sz="7200" baseline="30000">
                <a:solidFill>
                  <a:schemeClr val="tx1"/>
                </a:solidFill>
              </a:rPr>
              <a:t>rd</a:t>
            </a:r>
            <a:r>
              <a:rPr lang="en-US" sz="7200">
                <a:solidFill>
                  <a:schemeClr val="tx1"/>
                </a:solidFill>
              </a:rPr>
              <a:t> Grade</a:t>
            </a:r>
          </a:p>
        </p:txBody>
      </p:sp>
      <p:sp>
        <p:nvSpPr>
          <p:cNvPr id="3" name="Subtitle 2"/>
          <p:cNvSpPr>
            <a:spLocks noGrp="1"/>
          </p:cNvSpPr>
          <p:nvPr>
            <p:ph type="subTitle" idx="1"/>
          </p:nvPr>
        </p:nvSpPr>
        <p:spPr>
          <a:xfrm>
            <a:off x="6556100" y="4687316"/>
            <a:ext cx="4972512" cy="1517088"/>
          </a:xfrm>
        </p:spPr>
        <p:txBody>
          <a:bodyPr>
            <a:normAutofit/>
          </a:bodyPr>
          <a:lstStyle/>
          <a:p>
            <a:endParaRPr lang="en-US">
              <a:solidFill>
                <a:srgbClr val="FFFFFF"/>
              </a:solidFill>
            </a:endParaRPr>
          </a:p>
        </p:txBody>
      </p:sp>
      <p:sp>
        <p:nvSpPr>
          <p:cNvPr id="11" name="Freeform: Shape 10">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663388" y="1668583"/>
            <a:ext cx="3972222" cy="352083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7780221"/>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 Student</a:t>
            </a:r>
          </a:p>
        </p:txBody>
      </p:sp>
      <p:sp>
        <p:nvSpPr>
          <p:cNvPr id="3" name="Content Placeholder 2"/>
          <p:cNvSpPr>
            <a:spLocks noGrp="1"/>
          </p:cNvSpPr>
          <p:nvPr>
            <p:ph idx="1"/>
          </p:nvPr>
        </p:nvSpPr>
        <p:spPr>
          <a:xfrm>
            <a:off x="1069848" y="1787857"/>
            <a:ext cx="10058400" cy="4804011"/>
          </a:xfrm>
        </p:spPr>
        <p:txBody>
          <a:bodyPr>
            <a:normAutofit/>
          </a:bodyPr>
          <a:lstStyle/>
          <a:p>
            <a:r>
              <a:rPr lang="en-US" dirty="0"/>
              <a:t>Students may receive a SUPER write up if:</a:t>
            </a:r>
          </a:p>
          <a:p>
            <a:pPr lvl="1"/>
            <a:r>
              <a:rPr lang="en-US" b="1" dirty="0"/>
              <a:t>Not Prepared </a:t>
            </a:r>
            <a:r>
              <a:rPr lang="en-US" dirty="0"/>
              <a:t>for class (On a consistent basis)</a:t>
            </a:r>
          </a:p>
          <a:p>
            <a:pPr lvl="1"/>
            <a:r>
              <a:rPr lang="en-US" b="1" dirty="0"/>
              <a:t>Disrespectful</a:t>
            </a:r>
            <a:r>
              <a:rPr lang="en-US" dirty="0"/>
              <a:t> to any adults or peers</a:t>
            </a:r>
          </a:p>
          <a:p>
            <a:pPr lvl="1"/>
            <a:r>
              <a:rPr lang="en-US" b="1" dirty="0"/>
              <a:t>Disruptive</a:t>
            </a:r>
            <a:r>
              <a:rPr lang="en-US" dirty="0"/>
              <a:t> in class</a:t>
            </a:r>
          </a:p>
          <a:p>
            <a:pPr lvl="1"/>
            <a:r>
              <a:rPr lang="en-US" b="1" dirty="0"/>
              <a:t>Poor Work Ethic</a:t>
            </a:r>
            <a:r>
              <a:rPr lang="en-US" dirty="0"/>
              <a:t>/other</a:t>
            </a:r>
          </a:p>
          <a:p>
            <a:pPr marL="274320" lvl="1" indent="0">
              <a:buNone/>
            </a:pPr>
            <a:endParaRPr lang="en-US" dirty="0"/>
          </a:p>
          <a:p>
            <a:pPr lvl="0">
              <a:buClr>
                <a:srgbClr val="D34817">
                  <a:lumMod val="75000"/>
                </a:srgbClr>
              </a:buClr>
            </a:pPr>
            <a:r>
              <a:rPr lang="en-US" dirty="0">
                <a:solidFill>
                  <a:prstClr val="black"/>
                </a:solidFill>
              </a:rPr>
              <a:t>Once your child has received 3 write-ups, a SUPER Incident Report will be sent home, and a discipline referral will be made to the vice principal. </a:t>
            </a:r>
          </a:p>
          <a:p>
            <a:pPr lvl="0">
              <a:buClr>
                <a:srgbClr val="D34817">
                  <a:lumMod val="75000"/>
                </a:srgbClr>
              </a:buClr>
            </a:pPr>
            <a:r>
              <a:rPr lang="en-US" dirty="0">
                <a:solidFill>
                  <a:prstClr val="black"/>
                </a:solidFill>
              </a:rPr>
              <a:t>If they receive 3 (one sheet) they will not be able to participate in the program’s incentive, or receive Super Student status.  </a:t>
            </a:r>
          </a:p>
          <a:p>
            <a:pPr lvl="1">
              <a:buClr>
                <a:srgbClr val="D34817">
                  <a:lumMod val="75000"/>
                </a:srgbClr>
              </a:buClr>
            </a:pPr>
            <a:r>
              <a:rPr lang="en-US" dirty="0">
                <a:solidFill>
                  <a:prstClr val="black"/>
                </a:solidFill>
              </a:rPr>
              <a:t>Each month they start over</a:t>
            </a:r>
          </a:p>
          <a:p>
            <a:pPr lvl="0">
              <a:buClr>
                <a:srgbClr val="D34817">
                  <a:lumMod val="75000"/>
                </a:srgbClr>
              </a:buClr>
            </a:pPr>
            <a:r>
              <a:rPr lang="en-US" dirty="0">
                <a:solidFill>
                  <a:prstClr val="black"/>
                </a:solidFill>
              </a:rPr>
              <a:t>If they receive 10 or more write-ups throughout the school year, they will not be able to attend the class field trip at the end of the year, or participate in the end of the year activities hosted by our school. </a:t>
            </a:r>
          </a:p>
          <a:p>
            <a:pPr marL="274320" lvl="1" indent="0">
              <a:buNone/>
            </a:pPr>
            <a:endParaRPr lang="en-US" dirty="0"/>
          </a:p>
        </p:txBody>
      </p:sp>
      <p:pic>
        <p:nvPicPr>
          <p:cNvPr id="4" name="Picture 3"/>
          <p:cNvPicPr>
            <a:picLocks noChangeAspect="1"/>
          </p:cNvPicPr>
          <p:nvPr/>
        </p:nvPicPr>
        <p:blipFill>
          <a:blip r:embed="rId2"/>
          <a:stretch>
            <a:fillRect/>
          </a:stretch>
        </p:blipFill>
        <p:spPr>
          <a:xfrm>
            <a:off x="8520112" y="1549351"/>
            <a:ext cx="2466975" cy="1847850"/>
          </a:xfrm>
          <a:prstGeom prst="rect">
            <a:avLst/>
          </a:prstGeom>
        </p:spPr>
      </p:pic>
    </p:spTree>
    <p:extLst>
      <p:ext uri="{BB962C8B-B14F-4D97-AF65-F5344CB8AC3E}">
        <p14:creationId xmlns:p14="http://schemas.microsoft.com/office/powerpoint/2010/main" val="60082615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61739" y="504341"/>
            <a:ext cx="4869179" cy="1517984"/>
          </a:xfrm>
        </p:spPr>
        <p:txBody>
          <a:bodyPr>
            <a:normAutofit/>
          </a:bodyPr>
          <a:lstStyle/>
          <a:p>
            <a:r>
              <a:rPr lang="en-US" sz="4800" dirty="0">
                <a:solidFill>
                  <a:srgbClr val="000000"/>
                </a:solidFill>
              </a:rPr>
              <a:t>math</a:t>
            </a:r>
          </a:p>
        </p:txBody>
      </p:sp>
      <p:pic>
        <p:nvPicPr>
          <p:cNvPr id="4" name="Picture 3"/>
          <p:cNvPicPr>
            <a:picLocks noChangeAspect="1"/>
          </p:cNvPicPr>
          <p:nvPr/>
        </p:nvPicPr>
        <p:blipFill rotWithShape="1">
          <a:blip r:embed="rId2"/>
          <a:srcRect l="8113" r="12947"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1" name="Freeform: Shape 10">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p:cNvSpPr>
            <a:spLocks noGrp="1"/>
          </p:cNvSpPr>
          <p:nvPr>
            <p:ph idx="1"/>
          </p:nvPr>
        </p:nvSpPr>
        <p:spPr>
          <a:xfrm>
            <a:off x="6587545" y="2022325"/>
            <a:ext cx="4869179" cy="4488203"/>
          </a:xfrm>
        </p:spPr>
        <p:txBody>
          <a:bodyPr anchor="t">
            <a:normAutofit/>
          </a:bodyPr>
          <a:lstStyle/>
          <a:p>
            <a:r>
              <a:rPr lang="en-US" dirty="0">
                <a:solidFill>
                  <a:srgbClr val="000000"/>
                </a:solidFill>
              </a:rPr>
              <a:t>Key Skills in 3</a:t>
            </a:r>
            <a:r>
              <a:rPr lang="en-US" baseline="30000" dirty="0">
                <a:solidFill>
                  <a:srgbClr val="000000"/>
                </a:solidFill>
              </a:rPr>
              <a:t>rd</a:t>
            </a:r>
            <a:r>
              <a:rPr lang="en-US" dirty="0">
                <a:solidFill>
                  <a:srgbClr val="000000"/>
                </a:solidFill>
              </a:rPr>
              <a:t> Grade:</a:t>
            </a:r>
          </a:p>
          <a:p>
            <a:pPr lvl="1"/>
            <a:r>
              <a:rPr lang="en-US" sz="2000" dirty="0">
                <a:solidFill>
                  <a:srgbClr val="000000"/>
                </a:solidFill>
              </a:rPr>
              <a:t>Geometry</a:t>
            </a:r>
          </a:p>
          <a:p>
            <a:pPr lvl="1"/>
            <a:r>
              <a:rPr lang="en-US" sz="2000" dirty="0">
                <a:solidFill>
                  <a:srgbClr val="000000"/>
                </a:solidFill>
              </a:rPr>
              <a:t>Place Value</a:t>
            </a:r>
          </a:p>
          <a:p>
            <a:pPr lvl="1"/>
            <a:r>
              <a:rPr lang="en-US" sz="2000" dirty="0">
                <a:solidFill>
                  <a:srgbClr val="000000"/>
                </a:solidFill>
              </a:rPr>
              <a:t>Addition</a:t>
            </a:r>
          </a:p>
          <a:p>
            <a:pPr lvl="1"/>
            <a:r>
              <a:rPr lang="en-US" sz="2000" dirty="0">
                <a:solidFill>
                  <a:srgbClr val="000000"/>
                </a:solidFill>
              </a:rPr>
              <a:t>Subtraction</a:t>
            </a:r>
          </a:p>
          <a:p>
            <a:pPr lvl="1"/>
            <a:r>
              <a:rPr lang="en-US" sz="2000" dirty="0">
                <a:solidFill>
                  <a:srgbClr val="000000"/>
                </a:solidFill>
              </a:rPr>
              <a:t>Multiplication</a:t>
            </a:r>
          </a:p>
          <a:p>
            <a:pPr lvl="1"/>
            <a:r>
              <a:rPr lang="en-US" sz="2000" dirty="0">
                <a:solidFill>
                  <a:srgbClr val="000000"/>
                </a:solidFill>
              </a:rPr>
              <a:t>Division</a:t>
            </a:r>
          </a:p>
          <a:p>
            <a:pPr lvl="1"/>
            <a:r>
              <a:rPr lang="en-US" sz="2000" dirty="0">
                <a:solidFill>
                  <a:srgbClr val="000000"/>
                </a:solidFill>
              </a:rPr>
              <a:t>Word Problems </a:t>
            </a:r>
          </a:p>
          <a:p>
            <a:pPr lvl="0">
              <a:buClr>
                <a:srgbClr val="D34817">
                  <a:lumMod val="75000"/>
                </a:srgbClr>
              </a:buClr>
            </a:pPr>
            <a:r>
              <a:rPr lang="en-US" dirty="0">
                <a:solidFill>
                  <a:srgbClr val="000000"/>
                </a:solidFill>
              </a:rPr>
              <a:t>Class participation, homework, quizzes, and tests are factored into students’ grades.</a:t>
            </a:r>
          </a:p>
          <a:p>
            <a:pPr marL="0" lvl="0" indent="0">
              <a:buClr>
                <a:srgbClr val="D34817">
                  <a:lumMod val="75000"/>
                </a:srgbClr>
              </a:buClr>
              <a:buNone/>
            </a:pPr>
            <a:r>
              <a:rPr lang="en-US" dirty="0">
                <a:solidFill>
                  <a:srgbClr val="000000"/>
                </a:solidFill>
              </a:rPr>
              <a:t> </a:t>
            </a:r>
          </a:p>
          <a:p>
            <a:pPr marL="274320" lvl="1" indent="0">
              <a:buNone/>
            </a:pPr>
            <a:endParaRPr lang="en-US" sz="1400" dirty="0">
              <a:solidFill>
                <a:srgbClr val="000000"/>
              </a:solidFill>
            </a:endParaRPr>
          </a:p>
          <a:p>
            <a:pPr marL="274320" lvl="1" indent="0">
              <a:buNone/>
            </a:pPr>
            <a:endParaRPr lang="en-US" sz="1400" dirty="0">
              <a:solidFill>
                <a:srgbClr val="000000"/>
              </a:solidFill>
            </a:endParaRPr>
          </a:p>
        </p:txBody>
      </p:sp>
      <p:grpSp>
        <p:nvGrpSpPr>
          <p:cNvPr id="13" name="Group 12">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102689561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Expectations </a:t>
            </a:r>
          </a:p>
        </p:txBody>
      </p:sp>
      <p:graphicFrame>
        <p:nvGraphicFramePr>
          <p:cNvPr id="6" name="Content Placeholder 2">
            <a:extLst>
              <a:ext uri="{FF2B5EF4-FFF2-40B4-BE49-F238E27FC236}">
                <a16:creationId xmlns:a16="http://schemas.microsoft.com/office/drawing/2014/main" id="{83CEE8B5-E71A-4912-B182-EC17BBE5EA98}"/>
              </a:ext>
            </a:extLst>
          </p:cNvPr>
          <p:cNvGraphicFramePr>
            <a:graphicFrameLocks noGrp="1"/>
          </p:cNvGraphicFramePr>
          <p:nvPr>
            <p:ph idx="1"/>
            <p:extLst>
              <p:ext uri="{D42A27DB-BD31-4B8C-83A1-F6EECF244321}">
                <p14:modId xmlns:p14="http://schemas.microsoft.com/office/powerpoint/2010/main" val="1111118303"/>
              </p:ext>
            </p:extLst>
          </p:nvPr>
        </p:nvGraphicFramePr>
        <p:xfrm>
          <a:off x="1066800" y="2526792"/>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7761209" y="280416"/>
            <a:ext cx="3772469" cy="3035808"/>
          </a:xfrm>
          <a:prstGeom prst="rect">
            <a:avLst/>
          </a:prstGeom>
        </p:spPr>
      </p:pic>
    </p:spTree>
    <p:extLst>
      <p:ext uri="{BB962C8B-B14F-4D97-AF65-F5344CB8AC3E}">
        <p14:creationId xmlns:p14="http://schemas.microsoft.com/office/powerpoint/2010/main" val="283384012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87544" y="1382165"/>
            <a:ext cx="4869179" cy="1517984"/>
          </a:xfrm>
        </p:spPr>
        <p:txBody>
          <a:bodyPr>
            <a:normAutofit/>
          </a:bodyPr>
          <a:lstStyle/>
          <a:p>
            <a:r>
              <a:rPr lang="en-US" sz="4800">
                <a:solidFill>
                  <a:srgbClr val="000000"/>
                </a:solidFill>
              </a:rPr>
              <a:t>Cursive Handwriting </a:t>
            </a:r>
          </a:p>
        </p:txBody>
      </p:sp>
      <p:pic>
        <p:nvPicPr>
          <p:cNvPr id="4" name="Picture 3"/>
          <p:cNvPicPr>
            <a:picLocks noChangeAspect="1"/>
          </p:cNvPicPr>
          <p:nvPr/>
        </p:nvPicPr>
        <p:blipFill rotWithShape="1">
          <a:blip r:embed="rId2"/>
          <a:srcRect r="527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7" name="Freeform: Shape 10">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p:cNvSpPr>
            <a:spLocks noGrp="1"/>
          </p:cNvSpPr>
          <p:nvPr>
            <p:ph idx="1"/>
          </p:nvPr>
        </p:nvSpPr>
        <p:spPr>
          <a:xfrm>
            <a:off x="6587545" y="3007389"/>
            <a:ext cx="4869179" cy="3065865"/>
          </a:xfrm>
        </p:spPr>
        <p:txBody>
          <a:bodyPr anchor="t">
            <a:normAutofit/>
          </a:bodyPr>
          <a:lstStyle/>
          <a:p>
            <a:r>
              <a:rPr lang="en-US" sz="1800">
                <a:solidFill>
                  <a:srgbClr val="000000"/>
                </a:solidFill>
              </a:rPr>
              <a:t>Students receive a handwriting grade. </a:t>
            </a:r>
          </a:p>
          <a:p>
            <a:r>
              <a:rPr lang="en-US" sz="1800">
                <a:solidFill>
                  <a:srgbClr val="000000"/>
                </a:solidFill>
              </a:rPr>
              <a:t>Students will be graded on their print and cursive handwriting. </a:t>
            </a:r>
          </a:p>
          <a:p>
            <a:r>
              <a:rPr lang="en-US" sz="1800">
                <a:solidFill>
                  <a:srgbClr val="000000"/>
                </a:solidFill>
              </a:rPr>
              <a:t>On report cards your child will receive either a 95-S 80-N or 65-U. </a:t>
            </a:r>
          </a:p>
          <a:p>
            <a:r>
              <a:rPr lang="en-US" sz="1800">
                <a:solidFill>
                  <a:srgbClr val="000000"/>
                </a:solidFill>
              </a:rPr>
              <a:t>Students write their spelling tests in both print and cursive.</a:t>
            </a:r>
          </a:p>
          <a:p>
            <a:endParaRPr lang="en-US" sz="1800">
              <a:solidFill>
                <a:srgbClr val="000000"/>
              </a:solidFill>
            </a:endParaRPr>
          </a:p>
        </p:txBody>
      </p:sp>
      <p:grpSp>
        <p:nvGrpSpPr>
          <p:cNvPr id="18" name="Group 12">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237113065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Spelling and Grammar</a:t>
            </a:r>
          </a:p>
        </p:txBody>
      </p:sp>
      <p:sp>
        <p:nvSpPr>
          <p:cNvPr id="3" name="Content Placeholder 2"/>
          <p:cNvSpPr>
            <a:spLocks noGrp="1"/>
          </p:cNvSpPr>
          <p:nvPr>
            <p:ph idx="1"/>
          </p:nvPr>
        </p:nvSpPr>
        <p:spPr/>
        <p:txBody>
          <a:bodyPr/>
          <a:lstStyle/>
          <a:p>
            <a:r>
              <a:rPr lang="en-US" dirty="0"/>
              <a:t>Spelling Tests will be weekly</a:t>
            </a:r>
          </a:p>
          <a:p>
            <a:pPr lvl="1"/>
            <a:r>
              <a:rPr lang="en-US" dirty="0"/>
              <a:t>Every Friday students will receive their new spelling list.</a:t>
            </a:r>
          </a:p>
          <a:p>
            <a:pPr marL="274320" lvl="1" indent="0">
              <a:buNone/>
            </a:pPr>
            <a:endParaRPr lang="en-US" dirty="0"/>
          </a:p>
          <a:p>
            <a:r>
              <a:rPr lang="en-US" dirty="0"/>
              <a:t>Students will learn a new Grammar Skill Weekly</a:t>
            </a:r>
          </a:p>
          <a:p>
            <a:pPr lvl="1"/>
            <a:r>
              <a:rPr lang="en-US" dirty="0"/>
              <a:t>Tests will occur on Friday</a:t>
            </a:r>
          </a:p>
          <a:p>
            <a:pPr marL="274320" lvl="1" indent="0">
              <a:buNone/>
            </a:pPr>
            <a:endParaRPr lang="en-US" dirty="0"/>
          </a:p>
          <a:p>
            <a:pPr lvl="1"/>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8083662" y="484632"/>
            <a:ext cx="2756427" cy="2601303"/>
          </a:xfrm>
          <a:prstGeom prst="rect">
            <a:avLst/>
          </a:prstGeom>
        </p:spPr>
      </p:pic>
      <p:pic>
        <p:nvPicPr>
          <p:cNvPr id="5" name="Picture 4"/>
          <p:cNvPicPr>
            <a:picLocks noChangeAspect="1"/>
          </p:cNvPicPr>
          <p:nvPr/>
        </p:nvPicPr>
        <p:blipFill>
          <a:blip r:embed="rId3"/>
          <a:stretch>
            <a:fillRect/>
          </a:stretch>
        </p:blipFill>
        <p:spPr>
          <a:xfrm>
            <a:off x="721483" y="4281810"/>
            <a:ext cx="3591210" cy="2209975"/>
          </a:xfrm>
          <a:prstGeom prst="rect">
            <a:avLst/>
          </a:prstGeom>
        </p:spPr>
      </p:pic>
    </p:spTree>
    <p:extLst>
      <p:ext uri="{BB962C8B-B14F-4D97-AF65-F5344CB8AC3E}">
        <p14:creationId xmlns:p14="http://schemas.microsoft.com/office/powerpoint/2010/main" val="280892300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Autofit/>
          </a:bodyPr>
          <a:lstStyle/>
          <a:p>
            <a:r>
              <a:rPr lang="en-US" sz="2200" dirty="0"/>
              <a:t>The Reading curriculum follows PA core standards. </a:t>
            </a:r>
          </a:p>
          <a:p>
            <a:r>
              <a:rPr lang="en-US" sz="2200" dirty="0"/>
              <a:t>Your child will have an Essential Question every week that goes along with the story and skills that we will be working on. </a:t>
            </a:r>
          </a:p>
          <a:p>
            <a:r>
              <a:rPr lang="en-US" sz="2200" dirty="0"/>
              <a:t>There will be 8 Vocabulary words for each story </a:t>
            </a:r>
          </a:p>
          <a:p>
            <a:pPr lvl="1"/>
            <a:r>
              <a:rPr lang="en-US" sz="2200" dirty="0"/>
              <a:t>Students will be tested on these words</a:t>
            </a:r>
          </a:p>
          <a:p>
            <a:r>
              <a:rPr lang="en-US" sz="2200" dirty="0"/>
              <a:t>At the end of the story students will take a Weekly Skills tests.</a:t>
            </a:r>
          </a:p>
          <a:p>
            <a:pPr lvl="1"/>
            <a:r>
              <a:rPr lang="en-US" sz="2200" dirty="0"/>
              <a:t>They will read a story and answer 10 questions based on the content of the story. </a:t>
            </a:r>
          </a:p>
          <a:p>
            <a:r>
              <a:rPr lang="en-US" sz="2200" dirty="0"/>
              <a:t>If you have any concerns or issues, please feel free to contact me              (Ms. Vino).  </a:t>
            </a:r>
          </a:p>
        </p:txBody>
      </p:sp>
      <p:pic>
        <p:nvPicPr>
          <p:cNvPr id="4" name="Picture 3"/>
          <p:cNvPicPr>
            <a:picLocks noChangeAspect="1"/>
          </p:cNvPicPr>
          <p:nvPr/>
        </p:nvPicPr>
        <p:blipFill rotWithShape="1">
          <a:blip r:embed="rId2"/>
          <a:srcRect b="6195"/>
          <a:stretch/>
        </p:blipFill>
        <p:spPr>
          <a:xfrm>
            <a:off x="8473554" y="236602"/>
            <a:ext cx="1905000" cy="1742324"/>
          </a:xfrm>
          <a:prstGeom prst="rect">
            <a:avLst/>
          </a:prstGeom>
        </p:spPr>
      </p:pic>
    </p:spTree>
    <p:extLst>
      <p:ext uri="{BB962C8B-B14F-4D97-AF65-F5344CB8AC3E}">
        <p14:creationId xmlns:p14="http://schemas.microsoft.com/office/powerpoint/2010/main" val="343654063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38782" y="0"/>
            <a:ext cx="3148653" cy="2483893"/>
          </a:xfrm>
          <a:prstGeom prst="rect">
            <a:avLst/>
          </a:prstGeom>
        </p:spPr>
      </p:pic>
      <p:sp>
        <p:nvSpPr>
          <p:cNvPr id="2" name="Title 1"/>
          <p:cNvSpPr>
            <a:spLocks noGrp="1"/>
          </p:cNvSpPr>
          <p:nvPr>
            <p:ph type="title"/>
          </p:nvPr>
        </p:nvSpPr>
        <p:spPr/>
        <p:txBody>
          <a:bodyPr/>
          <a:lstStyle/>
          <a:p>
            <a:r>
              <a:rPr lang="en-US" dirty="0" err="1"/>
              <a:t>HyBrid</a:t>
            </a:r>
            <a:r>
              <a:rPr lang="en-US" dirty="0"/>
              <a:t>/Reading AND MATH</a:t>
            </a:r>
          </a:p>
        </p:txBody>
      </p:sp>
      <p:sp>
        <p:nvSpPr>
          <p:cNvPr id="3" name="Content Placeholder 2"/>
          <p:cNvSpPr>
            <a:spLocks noGrp="1"/>
          </p:cNvSpPr>
          <p:nvPr>
            <p:ph idx="1"/>
          </p:nvPr>
        </p:nvSpPr>
        <p:spPr>
          <a:xfrm>
            <a:off x="709683" y="2121408"/>
            <a:ext cx="11027391" cy="4511404"/>
          </a:xfrm>
        </p:spPr>
        <p:txBody>
          <a:bodyPr>
            <a:normAutofit/>
          </a:bodyPr>
          <a:lstStyle/>
          <a:p>
            <a:r>
              <a:rPr lang="en-US" sz="2200" dirty="0"/>
              <a:t>Several times throughout the week students will participate in hybrid groups. </a:t>
            </a:r>
          </a:p>
          <a:p>
            <a:r>
              <a:rPr lang="en-US" sz="2200" dirty="0"/>
              <a:t>There will be three rotations.</a:t>
            </a:r>
          </a:p>
          <a:p>
            <a:pPr lvl="1"/>
            <a:r>
              <a:rPr lang="en-US" sz="2200" dirty="0"/>
              <a:t>1. Computers- Freckle</a:t>
            </a:r>
          </a:p>
          <a:p>
            <a:pPr lvl="1"/>
            <a:r>
              <a:rPr lang="en-US" sz="2200" dirty="0"/>
              <a:t>2. Direct- Teacher</a:t>
            </a:r>
          </a:p>
          <a:p>
            <a:pPr lvl="1"/>
            <a:r>
              <a:rPr lang="en-US" sz="2200" dirty="0"/>
              <a:t>3. Independent instruction </a:t>
            </a:r>
          </a:p>
          <a:p>
            <a:pPr lvl="0">
              <a:buClr>
                <a:srgbClr val="D34817">
                  <a:lumMod val="75000"/>
                </a:srgbClr>
              </a:buClr>
            </a:pPr>
            <a:r>
              <a:rPr lang="en-US" sz="2200" dirty="0">
                <a:solidFill>
                  <a:prstClr val="black"/>
                </a:solidFill>
              </a:rPr>
              <a:t>During this time, students will work with paraprofessionals &amp; their teachers to help with their reading and math strategies, skills, and techniques.</a:t>
            </a:r>
          </a:p>
          <a:p>
            <a:pPr lvl="0">
              <a:buClr>
                <a:srgbClr val="D34817">
                  <a:lumMod val="75000"/>
                </a:srgbClr>
              </a:buClr>
            </a:pPr>
            <a:r>
              <a:rPr lang="en-US" sz="2200" dirty="0"/>
              <a:t>Groups are based upon your child’s reading and math level and ability. </a:t>
            </a:r>
          </a:p>
          <a:p>
            <a:pPr lvl="1"/>
            <a:r>
              <a:rPr lang="en-US" sz="2200" dirty="0"/>
              <a:t>Groups are VERY flexible and will rotate and change based upon your child. </a:t>
            </a:r>
          </a:p>
        </p:txBody>
      </p:sp>
    </p:spTree>
    <p:extLst>
      <p:ext uri="{BB962C8B-B14F-4D97-AF65-F5344CB8AC3E}">
        <p14:creationId xmlns:p14="http://schemas.microsoft.com/office/powerpoint/2010/main" val="196660198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2095BC-C06B-45BD-A206-0F75C6A4A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75217256-9243-44A1-AE11-87584ECCA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5999" y="2149524"/>
            <a:ext cx="6399619" cy="1407494"/>
          </a:xfrm>
          <a:noFill/>
        </p:spPr>
        <p:txBody>
          <a:bodyPr>
            <a:normAutofit/>
          </a:bodyPr>
          <a:lstStyle/>
          <a:p>
            <a:r>
              <a:rPr lang="en-US" sz="4000" dirty="0">
                <a:solidFill>
                  <a:schemeClr val="tx1"/>
                </a:solidFill>
              </a:rPr>
              <a:t>Science and social studies</a:t>
            </a:r>
          </a:p>
        </p:txBody>
      </p:sp>
      <p:sp>
        <p:nvSpPr>
          <p:cNvPr id="14" name="Freeform: Shape 13">
            <a:extLst>
              <a:ext uri="{FF2B5EF4-FFF2-40B4-BE49-F238E27FC236}">
                <a16:creationId xmlns:a16="http://schemas.microsoft.com/office/drawing/2014/main" id="{4D40AAF3-394B-453B-8AF1-B796F8F9F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0"/>
            <a:ext cx="4480560" cy="2516783"/>
          </a:xfrm>
          <a:custGeom>
            <a:avLst/>
            <a:gdLst>
              <a:gd name="connsiteX0" fmla="*/ 273471 w 4480560"/>
              <a:gd name="connsiteY0" fmla="*/ 0 h 2516783"/>
              <a:gd name="connsiteX1" fmla="*/ 4207090 w 4480560"/>
              <a:gd name="connsiteY1" fmla="*/ 0 h 2516783"/>
              <a:gd name="connsiteX2" fmla="*/ 4218264 w 4480560"/>
              <a:gd name="connsiteY2" fmla="*/ 73216 h 2516783"/>
              <a:gd name="connsiteX3" fmla="*/ 4228529 w 4480560"/>
              <a:gd name="connsiteY3" fmla="*/ 276503 h 2516783"/>
              <a:gd name="connsiteX4" fmla="*/ 2240280 w 4480560"/>
              <a:gd name="connsiteY4" fmla="*/ 2264752 h 2516783"/>
              <a:gd name="connsiteX5" fmla="*/ 252032 w 4480560"/>
              <a:gd name="connsiteY5" fmla="*/ 276503 h 2516783"/>
              <a:gd name="connsiteX6" fmla="*/ 262297 w 4480560"/>
              <a:gd name="connsiteY6" fmla="*/ 73216 h 2516783"/>
              <a:gd name="connsiteX7" fmla="*/ 18808 w 4480560"/>
              <a:gd name="connsiteY7" fmla="*/ 0 h 2516783"/>
              <a:gd name="connsiteX8" fmla="*/ 216879 w 4480560"/>
              <a:gd name="connsiteY8" fmla="*/ 0 h 2516783"/>
              <a:gd name="connsiteX9" fmla="*/ 206579 w 4480560"/>
              <a:gd name="connsiteY9" fmla="*/ 67490 h 2516783"/>
              <a:gd name="connsiteX10" fmla="*/ 196025 w 4480560"/>
              <a:gd name="connsiteY10" fmla="*/ 276503 h 2516783"/>
              <a:gd name="connsiteX11" fmla="*/ 2240280 w 4480560"/>
              <a:gd name="connsiteY11" fmla="*/ 2320759 h 2516783"/>
              <a:gd name="connsiteX12" fmla="*/ 4284535 w 4480560"/>
              <a:gd name="connsiteY12" fmla="*/ 276503 h 2516783"/>
              <a:gd name="connsiteX13" fmla="*/ 4273981 w 4480560"/>
              <a:gd name="connsiteY13" fmla="*/ 67490 h 2516783"/>
              <a:gd name="connsiteX14" fmla="*/ 4263681 w 4480560"/>
              <a:gd name="connsiteY14" fmla="*/ 0 h 2516783"/>
              <a:gd name="connsiteX15" fmla="*/ 4461752 w 4480560"/>
              <a:gd name="connsiteY15" fmla="*/ 0 h 2516783"/>
              <a:gd name="connsiteX16" fmla="*/ 4468994 w 4480560"/>
              <a:gd name="connsiteY16" fmla="*/ 47447 h 2516783"/>
              <a:gd name="connsiteX17" fmla="*/ 4480560 w 4480560"/>
              <a:gd name="connsiteY17" fmla="*/ 276503 h 2516783"/>
              <a:gd name="connsiteX18" fmla="*/ 2240280 w 4480560"/>
              <a:gd name="connsiteY18" fmla="*/ 2516783 h 2516783"/>
              <a:gd name="connsiteX19" fmla="*/ 0 w 4480560"/>
              <a:gd name="connsiteY19" fmla="*/ 276503 h 2516783"/>
              <a:gd name="connsiteX20" fmla="*/ 11567 w 4480560"/>
              <a:gd name="connsiteY20" fmla="*/ 47447 h 25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6" name="Freeform: Shape 15">
            <a:extLst>
              <a:ext uri="{FF2B5EF4-FFF2-40B4-BE49-F238E27FC236}">
                <a16:creationId xmlns:a16="http://schemas.microsoft.com/office/drawing/2014/main" id="{A4D0672D-43C7-420C-A186-48122D7C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667"/>
            <a:ext cx="568120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4" name="Picture 3"/>
          <p:cNvPicPr>
            <a:picLocks noChangeAspect="1"/>
          </p:cNvPicPr>
          <p:nvPr/>
        </p:nvPicPr>
        <p:blipFill>
          <a:blip r:embed="rId3"/>
          <a:stretch>
            <a:fillRect/>
          </a:stretch>
        </p:blipFill>
        <p:spPr>
          <a:xfrm>
            <a:off x="6857072" y="240868"/>
            <a:ext cx="1320943" cy="1450569"/>
          </a:xfrm>
          <a:prstGeom prst="rect">
            <a:avLst/>
          </a:prstGeom>
        </p:spPr>
      </p:pic>
      <p:pic>
        <p:nvPicPr>
          <p:cNvPr id="5" name="Picture 4"/>
          <p:cNvPicPr>
            <a:picLocks noChangeAspect="1"/>
          </p:cNvPicPr>
          <p:nvPr/>
        </p:nvPicPr>
        <p:blipFill>
          <a:blip r:embed="rId4"/>
          <a:stretch>
            <a:fillRect/>
          </a:stretch>
        </p:blipFill>
        <p:spPr>
          <a:xfrm flipH="1">
            <a:off x="680557" y="2149524"/>
            <a:ext cx="3330934" cy="3715736"/>
          </a:xfrm>
          <a:prstGeom prst="rect">
            <a:avLst/>
          </a:prstGeom>
        </p:spPr>
      </p:pic>
      <p:sp>
        <p:nvSpPr>
          <p:cNvPr id="3" name="Content Placeholder 2"/>
          <p:cNvSpPr>
            <a:spLocks noGrp="1"/>
          </p:cNvSpPr>
          <p:nvPr>
            <p:ph idx="1"/>
          </p:nvPr>
        </p:nvSpPr>
        <p:spPr>
          <a:xfrm>
            <a:off x="5830239" y="3072384"/>
            <a:ext cx="5999492" cy="3544748"/>
          </a:xfrm>
        </p:spPr>
        <p:txBody>
          <a:bodyPr>
            <a:normAutofit lnSpcReduction="10000"/>
          </a:bodyPr>
          <a:lstStyle/>
          <a:p>
            <a:endParaRPr lang="en-US" sz="1000" dirty="0"/>
          </a:p>
          <a:p>
            <a:r>
              <a:rPr lang="en-US" dirty="0"/>
              <a:t>Science and Social Studies will alternate after each chapter is completed.</a:t>
            </a:r>
          </a:p>
          <a:p>
            <a:r>
              <a:rPr lang="en-US" dirty="0"/>
              <a:t>Students will take notes on each chapter.</a:t>
            </a:r>
          </a:p>
          <a:p>
            <a:r>
              <a:rPr lang="en-US" dirty="0"/>
              <a:t>There will then be a study guide that will help prepare the students for the quiz/test.</a:t>
            </a:r>
          </a:p>
          <a:p>
            <a:r>
              <a:rPr lang="en-US" dirty="0"/>
              <a:t>Class participation, projects, quizzes, and tests are factored into students’ grades.</a:t>
            </a:r>
          </a:p>
          <a:p>
            <a:endParaRPr lang="en-US" dirty="0"/>
          </a:p>
          <a:p>
            <a:pPr marL="0" indent="0">
              <a:buNone/>
            </a:pPr>
            <a:r>
              <a:rPr lang="en-US" dirty="0"/>
              <a:t> Projects WILL occur throughout the school year</a:t>
            </a:r>
          </a:p>
          <a:p>
            <a:endParaRPr lang="en-US" sz="1000" dirty="0"/>
          </a:p>
        </p:txBody>
      </p:sp>
      <p:grpSp>
        <p:nvGrpSpPr>
          <p:cNvPr id="18" name="Group 17">
            <a:extLst>
              <a:ext uri="{FF2B5EF4-FFF2-40B4-BE49-F238E27FC236}">
                <a16:creationId xmlns:a16="http://schemas.microsoft.com/office/drawing/2014/main" id="{D96E3E53-A85C-4F1C-8D49-274B285842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9B18F255-8818-4B29-BE51-E6C53C9AA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 name="Oval 19">
              <a:extLst>
                <a:ext uri="{FF2B5EF4-FFF2-40B4-BE49-F238E27FC236}">
                  <a16:creationId xmlns:a16="http://schemas.microsoft.com/office/drawing/2014/main" id="{9B9FAC86-F2AD-430F-A01E-366FAC8A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4279116901"/>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Pssa</a:t>
            </a:r>
            <a:r>
              <a:rPr lang="en-US" dirty="0"/>
              <a:t> testing</a:t>
            </a:r>
          </a:p>
        </p:txBody>
      </p:sp>
      <p:sp>
        <p:nvSpPr>
          <p:cNvPr id="3" name="Content Placeholder 2"/>
          <p:cNvSpPr>
            <a:spLocks noGrp="1"/>
          </p:cNvSpPr>
          <p:nvPr>
            <p:ph idx="1"/>
          </p:nvPr>
        </p:nvSpPr>
        <p:spPr>
          <a:xfrm>
            <a:off x="613611" y="1696453"/>
            <a:ext cx="10514637" cy="4475747"/>
          </a:xfrm>
        </p:spPr>
        <p:txBody>
          <a:bodyPr>
            <a:normAutofit lnSpcReduction="10000"/>
          </a:bodyPr>
          <a:lstStyle/>
          <a:p>
            <a:r>
              <a:rPr lang="en-US" dirty="0"/>
              <a:t>Every Pennsylvania student in grades 3 through 8 is assessed in English Language Arts and Math.  Every Pennsylvania student in grades 4 and 8 is assessed in science.</a:t>
            </a:r>
          </a:p>
          <a:p>
            <a:r>
              <a:rPr lang="en-US" dirty="0"/>
              <a:t>The annual Pennsylvania System School Assessment is a standards-based assessment which provides students, parents, educators and citizens with an understanding of student and school performance based on the PA Core Standards.  These standards in English Language Arts, Mathematics, and Science identify what a student should know and be able to do at varying grade levels. </a:t>
            </a:r>
          </a:p>
          <a:p>
            <a:r>
              <a:rPr lang="en-US" dirty="0"/>
              <a:t>In the beginning of April, 3</a:t>
            </a:r>
            <a:r>
              <a:rPr lang="en-US" baseline="30000" dirty="0"/>
              <a:t>rd</a:t>
            </a:r>
            <a:r>
              <a:rPr lang="en-US" dirty="0"/>
              <a:t> grade will hold a “Don’t Stress- You Got This Bingo”</a:t>
            </a:r>
          </a:p>
          <a:p>
            <a:pPr lvl="1"/>
            <a:r>
              <a:rPr lang="en-US" dirty="0"/>
              <a:t>Parents will be able to join their child to participate in Bingo using key concepts that they may see on the PSSA</a:t>
            </a:r>
          </a:p>
          <a:p>
            <a:r>
              <a:rPr lang="en-US" dirty="0"/>
              <a:t>English Language Arts PSSA </a:t>
            </a:r>
          </a:p>
          <a:p>
            <a:pPr lvl="1"/>
            <a:r>
              <a:rPr lang="en-US" dirty="0"/>
              <a:t>April 22-26</a:t>
            </a:r>
          </a:p>
          <a:p>
            <a:r>
              <a:rPr lang="en-US" dirty="0"/>
              <a:t>Math PSSA</a:t>
            </a:r>
          </a:p>
          <a:p>
            <a:pPr lvl="1"/>
            <a:r>
              <a:rPr lang="en-US" dirty="0"/>
              <a:t>April 29 - May 3</a:t>
            </a:r>
          </a:p>
          <a:p>
            <a:endParaRPr lang="en-US" dirty="0"/>
          </a:p>
        </p:txBody>
      </p:sp>
      <p:pic>
        <p:nvPicPr>
          <p:cNvPr id="4" name="Picture 3"/>
          <p:cNvPicPr>
            <a:picLocks noChangeAspect="1"/>
          </p:cNvPicPr>
          <p:nvPr/>
        </p:nvPicPr>
        <p:blipFill>
          <a:blip r:embed="rId2"/>
          <a:stretch>
            <a:fillRect/>
          </a:stretch>
        </p:blipFill>
        <p:spPr>
          <a:xfrm>
            <a:off x="7062537" y="4475747"/>
            <a:ext cx="3019926" cy="1723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577184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ADDB-5A4F-4A53-9E20-2E000375B078}"/>
              </a:ext>
            </a:extLst>
          </p:cNvPr>
          <p:cNvSpPr>
            <a:spLocks noGrp="1"/>
          </p:cNvSpPr>
          <p:nvPr>
            <p:ph type="title"/>
          </p:nvPr>
        </p:nvSpPr>
        <p:spPr>
          <a:xfrm>
            <a:off x="4935793" y="484632"/>
            <a:ext cx="6607277" cy="1609344"/>
          </a:xfrm>
        </p:spPr>
        <p:txBody>
          <a:bodyPr>
            <a:normAutofit/>
          </a:bodyPr>
          <a:lstStyle/>
          <a:p>
            <a:r>
              <a:rPr lang="en-US"/>
              <a:t>Parent Involvement </a:t>
            </a:r>
            <a:endParaRPr lang="en-US" dirty="0"/>
          </a:p>
        </p:txBody>
      </p:sp>
      <p:pic>
        <p:nvPicPr>
          <p:cNvPr id="14" name="Picture 13">
            <a:extLst>
              <a:ext uri="{FF2B5EF4-FFF2-40B4-BE49-F238E27FC236}">
                <a16:creationId xmlns:a16="http://schemas.microsoft.com/office/drawing/2014/main" id="{76345CB0-37D2-49FA-A206-1DA5D2F51A5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21274" y="859537"/>
            <a:ext cx="2153446" cy="1920239"/>
          </a:xfrm>
          <a:prstGeom prst="rect">
            <a:avLst/>
          </a:prstGeom>
        </p:spPr>
      </p:pic>
      <p:pic>
        <p:nvPicPr>
          <p:cNvPr id="4" name="irc_mi" descr="Related image">
            <a:hlinkClick r:id="rId3"/>
            <a:extLst>
              <a:ext uri="{FF2B5EF4-FFF2-40B4-BE49-F238E27FC236}">
                <a16:creationId xmlns:a16="http://schemas.microsoft.com/office/drawing/2014/main" id="{10C8B795-1C62-4EA5-92EC-03D364E08EC9}"/>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524256" y="2935247"/>
            <a:ext cx="4125989" cy="1453873"/>
          </a:xfrm>
          <a:prstGeom prst="rect">
            <a:avLst/>
          </a:prstGeom>
          <a:noFill/>
        </p:spPr>
      </p:pic>
      <p:sp>
        <p:nvSpPr>
          <p:cNvPr id="3" name="Content Placeholder 2">
            <a:extLst>
              <a:ext uri="{FF2B5EF4-FFF2-40B4-BE49-F238E27FC236}">
                <a16:creationId xmlns:a16="http://schemas.microsoft.com/office/drawing/2014/main" id="{5384B1CA-AB53-4F9B-9261-035CEF1EF18F}"/>
              </a:ext>
            </a:extLst>
          </p:cNvPr>
          <p:cNvSpPr>
            <a:spLocks noGrp="1"/>
          </p:cNvSpPr>
          <p:nvPr>
            <p:ph idx="1"/>
          </p:nvPr>
        </p:nvSpPr>
        <p:spPr>
          <a:xfrm>
            <a:off x="4935794" y="2121408"/>
            <a:ext cx="6607276" cy="4050792"/>
          </a:xfrm>
        </p:spPr>
        <p:txBody>
          <a:bodyPr>
            <a:normAutofit/>
          </a:bodyPr>
          <a:lstStyle/>
          <a:p>
            <a:r>
              <a:rPr lang="en-US" sz="2400" dirty="0"/>
              <a:t>When it becomes closer to PSSA testing, we will hold a parent involvement activity called : “Don’t Stress- You Got This Bingo”</a:t>
            </a:r>
          </a:p>
          <a:p>
            <a:endParaRPr lang="en-US" sz="2400" dirty="0"/>
          </a:p>
          <a:p>
            <a:pPr marL="0" marR="0">
              <a:spcBef>
                <a:spcPts val="0"/>
              </a:spcBef>
              <a:spcAft>
                <a:spcPts val="800"/>
              </a:spcAft>
            </a:pPr>
            <a:r>
              <a:rPr lang="en-US" sz="2400" dirty="0">
                <a:ea typeface="Calibri" panose="020F0502020204030204" pitchFamily="34" charset="0"/>
                <a:cs typeface="Times New Roman" panose="02020603050405020304" pitchFamily="18" charset="0"/>
              </a:rPr>
              <a:t>This will help</a:t>
            </a:r>
            <a:r>
              <a:rPr lang="en-US" sz="2400" dirty="0">
                <a:effectLst/>
                <a:ea typeface="Calibri" panose="020F0502020204030204" pitchFamily="34" charset="0"/>
                <a:cs typeface="Times New Roman" panose="02020603050405020304" pitchFamily="18" charset="0"/>
              </a:rPr>
              <a:t> prepare for PSSA testing with your child. This activity will strengthen your child’s attitude, knowledge, and test taking skills as well as reduce test anxiety. </a:t>
            </a:r>
          </a:p>
          <a:p>
            <a:r>
              <a:rPr lang="en-US" sz="2400" dirty="0">
                <a:effectLst/>
                <a:ea typeface="Calibri" panose="020F0502020204030204" pitchFamily="34" charset="0"/>
                <a:cs typeface="Times New Roman" panose="02020603050405020304" pitchFamily="18" charset="0"/>
              </a:rPr>
              <a:t>Positive Test- Taking Attitude is Powerful!</a:t>
            </a:r>
            <a:endParaRPr lang="en-US" sz="2400" dirty="0"/>
          </a:p>
        </p:txBody>
      </p:sp>
    </p:spTree>
    <p:extLst>
      <p:ext uri="{BB962C8B-B14F-4D97-AF65-F5344CB8AC3E}">
        <p14:creationId xmlns:p14="http://schemas.microsoft.com/office/powerpoint/2010/main" val="345961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72095BC-C06B-45BD-A206-0F75C6A4A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p:cNvSpPr>
            <a:spLocks noGrp="1"/>
          </p:cNvSpPr>
          <p:nvPr>
            <p:ph type="title"/>
          </p:nvPr>
        </p:nvSpPr>
        <p:spPr>
          <a:xfrm>
            <a:off x="7213054" y="2120952"/>
            <a:ext cx="5226137" cy="1407494"/>
          </a:xfrm>
        </p:spPr>
        <p:txBody>
          <a:bodyPr>
            <a:normAutofit/>
          </a:bodyPr>
          <a:lstStyle/>
          <a:p>
            <a:r>
              <a:rPr lang="en-US" sz="4000" dirty="0"/>
              <a:t>Classroom supplies</a:t>
            </a:r>
          </a:p>
        </p:txBody>
      </p:sp>
      <p:pic>
        <p:nvPicPr>
          <p:cNvPr id="5" name="Picture 4"/>
          <p:cNvPicPr>
            <a:picLocks noChangeAspect="1"/>
          </p:cNvPicPr>
          <p:nvPr/>
        </p:nvPicPr>
        <p:blipFill rotWithShape="1">
          <a:blip r:embed="rId2"/>
          <a:srcRect t="17291" r="-4" b="24799"/>
          <a:stretch/>
        </p:blipFill>
        <p:spPr>
          <a:xfrm>
            <a:off x="5233763" y="10"/>
            <a:ext cx="4480560" cy="2516773"/>
          </a:xfrm>
          <a:custGeom>
            <a:avLst/>
            <a:gdLst/>
            <a:ahLst/>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p:spPr>
      </p:pic>
      <p:sp>
        <p:nvSpPr>
          <p:cNvPr id="73" name="Freeform: Shape 72">
            <a:extLst>
              <a:ext uri="{FF2B5EF4-FFF2-40B4-BE49-F238E27FC236}">
                <a16:creationId xmlns:a16="http://schemas.microsoft.com/office/drawing/2014/main" id="{4D40AAF3-394B-453B-8AF1-B796F8F9F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0"/>
            <a:ext cx="4480560" cy="2516783"/>
          </a:xfrm>
          <a:custGeom>
            <a:avLst/>
            <a:gdLst>
              <a:gd name="connsiteX0" fmla="*/ 273471 w 4480560"/>
              <a:gd name="connsiteY0" fmla="*/ 0 h 2516783"/>
              <a:gd name="connsiteX1" fmla="*/ 4207090 w 4480560"/>
              <a:gd name="connsiteY1" fmla="*/ 0 h 2516783"/>
              <a:gd name="connsiteX2" fmla="*/ 4218264 w 4480560"/>
              <a:gd name="connsiteY2" fmla="*/ 73216 h 2516783"/>
              <a:gd name="connsiteX3" fmla="*/ 4228529 w 4480560"/>
              <a:gd name="connsiteY3" fmla="*/ 276503 h 2516783"/>
              <a:gd name="connsiteX4" fmla="*/ 2240280 w 4480560"/>
              <a:gd name="connsiteY4" fmla="*/ 2264752 h 2516783"/>
              <a:gd name="connsiteX5" fmla="*/ 252032 w 4480560"/>
              <a:gd name="connsiteY5" fmla="*/ 276503 h 2516783"/>
              <a:gd name="connsiteX6" fmla="*/ 262297 w 4480560"/>
              <a:gd name="connsiteY6" fmla="*/ 73216 h 2516783"/>
              <a:gd name="connsiteX7" fmla="*/ 18808 w 4480560"/>
              <a:gd name="connsiteY7" fmla="*/ 0 h 2516783"/>
              <a:gd name="connsiteX8" fmla="*/ 216879 w 4480560"/>
              <a:gd name="connsiteY8" fmla="*/ 0 h 2516783"/>
              <a:gd name="connsiteX9" fmla="*/ 206579 w 4480560"/>
              <a:gd name="connsiteY9" fmla="*/ 67490 h 2516783"/>
              <a:gd name="connsiteX10" fmla="*/ 196025 w 4480560"/>
              <a:gd name="connsiteY10" fmla="*/ 276503 h 2516783"/>
              <a:gd name="connsiteX11" fmla="*/ 2240280 w 4480560"/>
              <a:gd name="connsiteY11" fmla="*/ 2320759 h 2516783"/>
              <a:gd name="connsiteX12" fmla="*/ 4284535 w 4480560"/>
              <a:gd name="connsiteY12" fmla="*/ 276503 h 2516783"/>
              <a:gd name="connsiteX13" fmla="*/ 4273981 w 4480560"/>
              <a:gd name="connsiteY13" fmla="*/ 67490 h 2516783"/>
              <a:gd name="connsiteX14" fmla="*/ 4263681 w 4480560"/>
              <a:gd name="connsiteY14" fmla="*/ 0 h 2516783"/>
              <a:gd name="connsiteX15" fmla="*/ 4461752 w 4480560"/>
              <a:gd name="connsiteY15" fmla="*/ 0 h 2516783"/>
              <a:gd name="connsiteX16" fmla="*/ 4468994 w 4480560"/>
              <a:gd name="connsiteY16" fmla="*/ 47447 h 2516783"/>
              <a:gd name="connsiteX17" fmla="*/ 4480560 w 4480560"/>
              <a:gd name="connsiteY17" fmla="*/ 276503 h 2516783"/>
              <a:gd name="connsiteX18" fmla="*/ 2240280 w 4480560"/>
              <a:gd name="connsiteY18" fmla="*/ 2516783 h 2516783"/>
              <a:gd name="connsiteX19" fmla="*/ 0 w 4480560"/>
              <a:gd name="connsiteY19" fmla="*/ 276503 h 2516783"/>
              <a:gd name="connsiteX20" fmla="*/ 11567 w 4480560"/>
              <a:gd name="connsiteY20" fmla="*/ 47447 h 25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 name="Content Placeholder 2"/>
          <p:cNvSpPr>
            <a:spLocks noGrp="1"/>
          </p:cNvSpPr>
          <p:nvPr>
            <p:ph idx="1"/>
          </p:nvPr>
        </p:nvSpPr>
        <p:spPr>
          <a:xfrm>
            <a:off x="6037280" y="3113980"/>
            <a:ext cx="5593044" cy="3130298"/>
          </a:xfrm>
        </p:spPr>
        <p:txBody>
          <a:bodyPr>
            <a:noAutofit/>
          </a:bodyPr>
          <a:lstStyle/>
          <a:p>
            <a:r>
              <a:rPr lang="en-US" sz="1800" dirty="0"/>
              <a:t>5 - 1 subject notebooks</a:t>
            </a:r>
          </a:p>
          <a:p>
            <a:r>
              <a:rPr lang="en-US" sz="1800" dirty="0"/>
              <a:t>Yellow highlighter</a:t>
            </a:r>
          </a:p>
          <a:p>
            <a:r>
              <a:rPr lang="en-US" sz="1800" dirty="0"/>
              <a:t>Glue stick</a:t>
            </a:r>
          </a:p>
          <a:p>
            <a:r>
              <a:rPr lang="en-US" sz="1800" dirty="0"/>
              <a:t>Dry erase markers</a:t>
            </a:r>
          </a:p>
          <a:p>
            <a:r>
              <a:rPr lang="en-US" sz="1800" dirty="0"/>
              <a:t>Pencils</a:t>
            </a:r>
          </a:p>
          <a:p>
            <a:r>
              <a:rPr lang="en-US" sz="1800" dirty="0"/>
              <a:t>Crayons or colored pencils </a:t>
            </a:r>
          </a:p>
          <a:p>
            <a:r>
              <a:rPr lang="en-US" sz="1800" dirty="0"/>
              <a:t>Headphones</a:t>
            </a:r>
          </a:p>
          <a:p>
            <a:r>
              <a:rPr lang="en-US" sz="1800" dirty="0"/>
              <a:t>Clear backpack</a:t>
            </a:r>
          </a:p>
          <a:p>
            <a:r>
              <a:rPr lang="en-US" sz="1800" dirty="0"/>
              <a:t>Snack</a:t>
            </a:r>
          </a:p>
        </p:txBody>
      </p:sp>
      <p:pic>
        <p:nvPicPr>
          <p:cNvPr id="1026" name="Picture 2" descr="standard%20clipart"/>
          <p:cNvPicPr>
            <a:picLocks noChangeAspect="1" noChangeArrowheads="1"/>
          </p:cNvPicPr>
          <p:nvPr/>
        </p:nvPicPr>
        <p:blipFill rotWithShape="1">
          <a:blip r:embed="rId5">
            <a:extLst>
              <a:ext uri="{28A0092B-C50C-407E-A947-70E740481C1C}">
                <a14:useLocalDpi xmlns:a14="http://schemas.microsoft.com/office/drawing/2010/main" val="0"/>
              </a:ext>
            </a:extLst>
          </a:blip>
          <a:srcRect l="2003" r="10714" b="-1"/>
          <a:stretch/>
        </p:blipFill>
        <p:spPr bwMode="auto">
          <a:xfrm>
            <a:off x="20" y="537668"/>
            <a:ext cx="5681184" cy="6320333"/>
          </a:xfrm>
          <a:custGeom>
            <a:avLst/>
            <a:gdLst/>
            <a:ahLst/>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A4D0672D-43C7-420C-A186-48122D7C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667"/>
            <a:ext cx="568120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77" name="Group 76">
            <a:extLst>
              <a:ext uri="{FF2B5EF4-FFF2-40B4-BE49-F238E27FC236}">
                <a16:creationId xmlns:a16="http://schemas.microsoft.com/office/drawing/2014/main" id="{D96E3E53-A85C-4F1C-8D49-274B285842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id="{9B18F255-8818-4B29-BE51-E6C53C9AA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79" name="Oval 78">
              <a:extLst>
                <a:ext uri="{FF2B5EF4-FFF2-40B4-BE49-F238E27FC236}">
                  <a16:creationId xmlns:a16="http://schemas.microsoft.com/office/drawing/2014/main" id="{9B9FAC86-F2AD-430F-A01E-366FAC8A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7846421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32546" y="492149"/>
            <a:ext cx="4869179" cy="1517984"/>
          </a:xfrm>
        </p:spPr>
        <p:txBody>
          <a:bodyPr>
            <a:normAutofit/>
          </a:bodyPr>
          <a:lstStyle/>
          <a:p>
            <a:r>
              <a:rPr lang="en-US" sz="4800" dirty="0">
                <a:solidFill>
                  <a:srgbClr val="000000"/>
                </a:solidFill>
              </a:rPr>
              <a:t>Field Trips</a:t>
            </a:r>
          </a:p>
        </p:txBody>
      </p:sp>
      <p:pic>
        <p:nvPicPr>
          <p:cNvPr id="4" name="Picture 3"/>
          <p:cNvPicPr>
            <a:picLocks noChangeAspect="1"/>
          </p:cNvPicPr>
          <p:nvPr/>
        </p:nvPicPr>
        <p:blipFill rotWithShape="1">
          <a:blip r:embed="rId2"/>
          <a:srcRect t="3007" r="-1"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1" name="Freeform: Shape 10">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p:cNvSpPr>
            <a:spLocks noGrp="1"/>
          </p:cNvSpPr>
          <p:nvPr>
            <p:ph idx="1"/>
          </p:nvPr>
        </p:nvSpPr>
        <p:spPr>
          <a:xfrm>
            <a:off x="6587545" y="2010133"/>
            <a:ext cx="4869179" cy="4063121"/>
          </a:xfrm>
        </p:spPr>
        <p:txBody>
          <a:bodyPr anchor="t">
            <a:noAutofit/>
          </a:bodyPr>
          <a:lstStyle/>
          <a:p>
            <a:pPr lvl="1"/>
            <a:r>
              <a:rPr lang="en-US" sz="2400" dirty="0">
                <a:solidFill>
                  <a:srgbClr val="000000"/>
                </a:solidFill>
              </a:rPr>
              <a:t>If there is a class trip, 3</a:t>
            </a:r>
            <a:r>
              <a:rPr lang="en-US" sz="2400" baseline="30000" dirty="0">
                <a:solidFill>
                  <a:srgbClr val="000000"/>
                </a:solidFill>
              </a:rPr>
              <a:t>rd</a:t>
            </a:r>
            <a:r>
              <a:rPr lang="en-US" sz="2400" dirty="0">
                <a:solidFill>
                  <a:srgbClr val="000000"/>
                </a:solidFill>
              </a:rPr>
              <a:t> grade will be going to the Scranton Aquarium  </a:t>
            </a:r>
          </a:p>
          <a:p>
            <a:endParaRPr lang="en-US" sz="2400" dirty="0">
              <a:solidFill>
                <a:srgbClr val="000000"/>
              </a:solidFill>
            </a:endParaRPr>
          </a:p>
          <a:p>
            <a:r>
              <a:rPr lang="en-US" sz="2400" dirty="0">
                <a:solidFill>
                  <a:srgbClr val="000000"/>
                </a:solidFill>
              </a:rPr>
              <a:t>A permission slip will be sent home closer to the day and will include all information regarding the field trip.</a:t>
            </a:r>
          </a:p>
        </p:txBody>
      </p:sp>
      <p:grpSp>
        <p:nvGrpSpPr>
          <p:cNvPr id="13" name="Group 12">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409970818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86737" y="228854"/>
            <a:ext cx="2447925" cy="2082546"/>
          </a:xfrm>
          <a:prstGeom prst="rect">
            <a:avLst/>
          </a:prstGeom>
        </p:spPr>
      </p:pic>
      <p:sp>
        <p:nvSpPr>
          <p:cNvPr id="2" name="Title 1"/>
          <p:cNvSpPr>
            <a:spLocks noGrp="1"/>
          </p:cNvSpPr>
          <p:nvPr>
            <p:ph type="title"/>
          </p:nvPr>
        </p:nvSpPr>
        <p:spPr>
          <a:xfrm>
            <a:off x="295148" y="414909"/>
            <a:ext cx="10058400" cy="1609344"/>
          </a:xfrm>
        </p:spPr>
        <p:txBody>
          <a:bodyPr/>
          <a:lstStyle/>
          <a:p>
            <a:pPr algn="ctr"/>
            <a:r>
              <a:rPr lang="en-US" dirty="0"/>
              <a:t>Thank you for coming</a:t>
            </a: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pPr marL="0" indent="0">
              <a:buNone/>
            </a:pPr>
            <a:r>
              <a:rPr lang="en-US" dirty="0"/>
              <a:t>As your child’s teachers, it is our goal to have an open line of communication. If you have any questions, concerns, or issues please call, send a note, Class Tag message, or an e-mail!</a:t>
            </a:r>
          </a:p>
          <a:p>
            <a:pPr marL="0" indent="0">
              <a:buNone/>
            </a:pPr>
            <a:r>
              <a:rPr lang="en-US" b="1" dirty="0"/>
              <a:t>Ms. Vino                                        Mrs. Pugh                                     Mr. </a:t>
            </a:r>
            <a:r>
              <a:rPr lang="en-US" b="1" dirty="0" err="1"/>
              <a:t>Herbinko</a:t>
            </a:r>
            <a:r>
              <a:rPr lang="en-US" b="1" dirty="0"/>
              <a:t> </a:t>
            </a:r>
          </a:p>
          <a:p>
            <a:pPr marL="0" indent="0">
              <a:buNone/>
            </a:pPr>
            <a:r>
              <a:rPr lang="en-US" b="1" u="sng" dirty="0">
                <a:hlinkClick r:id="rId3"/>
              </a:rPr>
              <a:t>vinok@hasdk12.org</a:t>
            </a:r>
            <a:r>
              <a:rPr lang="en-US" b="1" dirty="0"/>
              <a:t>                  </a:t>
            </a:r>
            <a:r>
              <a:rPr lang="en-US" b="1" u="sng" dirty="0">
                <a:hlinkClick r:id="rId4"/>
              </a:rPr>
              <a:t>pughk@hasdk12.org</a:t>
            </a:r>
            <a:r>
              <a:rPr lang="en-US" b="1" u="sng" dirty="0"/>
              <a:t> </a:t>
            </a:r>
            <a:r>
              <a:rPr lang="en-US" b="1" dirty="0"/>
              <a:t>                </a:t>
            </a:r>
            <a:r>
              <a:rPr lang="en-US" b="1" u="sng" dirty="0">
                <a:hlinkClick r:id="rId5"/>
              </a:rPr>
              <a:t>herbinkom@hasdk12.org</a:t>
            </a:r>
            <a:r>
              <a:rPr lang="en-US" b="1" u="sng" dirty="0"/>
              <a:t>   </a:t>
            </a:r>
          </a:p>
          <a:p>
            <a:pPr marL="0" indent="0">
              <a:buNone/>
            </a:pPr>
            <a:endParaRPr lang="en-US" b="1" dirty="0"/>
          </a:p>
          <a:p>
            <a:pPr marL="0" indent="0">
              <a:buNone/>
            </a:pPr>
            <a:br>
              <a:rPr lang="en-US" b="1" u="sng" dirty="0"/>
            </a:br>
            <a:br>
              <a:rPr lang="en-US" b="1" dirty="0"/>
            </a:br>
            <a:r>
              <a:rPr lang="en-US" b="1" dirty="0"/>
              <a:t>15 </a:t>
            </a:r>
            <a:r>
              <a:rPr lang="en-US" b="1" dirty="0" err="1"/>
              <a:t>Kelayres</a:t>
            </a:r>
            <a:r>
              <a:rPr lang="en-US" b="1" dirty="0"/>
              <a:t> Rd</a:t>
            </a:r>
          </a:p>
          <a:p>
            <a:pPr marL="0" indent="0">
              <a:buNone/>
            </a:pPr>
            <a:r>
              <a:rPr lang="en-US" b="1" dirty="0"/>
              <a:t>(570) 459-3221</a:t>
            </a:r>
          </a:p>
          <a:p>
            <a:pPr marL="0" indent="0">
              <a:buNone/>
            </a:pPr>
            <a:r>
              <a:rPr lang="en-US" b="1" dirty="0"/>
              <a:t>Ext. 25500</a:t>
            </a:r>
          </a:p>
          <a:p>
            <a:pPr marL="0" indent="0">
              <a:buNone/>
            </a:pPr>
            <a:endParaRPr lang="en-US" dirty="0"/>
          </a:p>
          <a:p>
            <a:pPr marL="0" indent="0" algn="ctr">
              <a:buNone/>
            </a:pPr>
            <a:r>
              <a:rPr lang="en-US" dirty="0"/>
              <a:t>We are looking forward to a FABULOUS year in 3</a:t>
            </a:r>
            <a:r>
              <a:rPr lang="en-US" baseline="30000" dirty="0"/>
              <a:t>rd</a:t>
            </a:r>
            <a:r>
              <a:rPr lang="en-US" dirty="0"/>
              <a:t> grade!</a:t>
            </a:r>
          </a:p>
          <a:p>
            <a:endParaRPr lang="en-US" dirty="0"/>
          </a:p>
        </p:txBody>
      </p:sp>
    </p:spTree>
    <p:extLst>
      <p:ext uri="{BB962C8B-B14F-4D97-AF65-F5344CB8AC3E}">
        <p14:creationId xmlns:p14="http://schemas.microsoft.com/office/powerpoint/2010/main" val="355667553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Snack and lunch</a:t>
            </a:r>
          </a:p>
        </p:txBody>
      </p:sp>
      <p:sp>
        <p:nvSpPr>
          <p:cNvPr id="3" name="Content Placeholder 2"/>
          <p:cNvSpPr>
            <a:spLocks noGrp="1"/>
          </p:cNvSpPr>
          <p:nvPr>
            <p:ph idx="1"/>
          </p:nvPr>
        </p:nvSpPr>
        <p:spPr/>
        <p:txBody>
          <a:bodyPr/>
          <a:lstStyle/>
          <a:p>
            <a:r>
              <a:rPr lang="en-US" dirty="0"/>
              <a:t>Please send a daily snack with your child. </a:t>
            </a:r>
          </a:p>
          <a:p>
            <a:pPr lvl="1"/>
            <a:r>
              <a:rPr lang="en-US" dirty="0"/>
              <a:t>No candy – No red drinks</a:t>
            </a:r>
            <a:br>
              <a:rPr lang="en-US" dirty="0"/>
            </a:br>
            <a:r>
              <a:rPr lang="en-US" dirty="0"/>
              <a:t>A healthy snack is provided for students Tuesday, Wednesday, and Thursday </a:t>
            </a:r>
          </a:p>
          <a:p>
            <a:r>
              <a:rPr lang="en-US" dirty="0"/>
              <a:t>Free lunch and breakfast is provided to every student. If your child buys anything extra, </a:t>
            </a:r>
            <a:r>
              <a:rPr lang="en-US" u="sng" dirty="0"/>
              <a:t>please send money in a SEALED envelope with their name on it</a:t>
            </a:r>
            <a:r>
              <a:rPr lang="en-US" dirty="0"/>
              <a:t>.</a:t>
            </a:r>
          </a:p>
          <a:p>
            <a:r>
              <a:rPr lang="en-US" dirty="0"/>
              <a:t>Your child may bring a water bottle to school to keep on his/her desk – No glass bottles, NO Stanley or Stanley-like bottles</a:t>
            </a:r>
          </a:p>
        </p:txBody>
      </p:sp>
      <p:pic>
        <p:nvPicPr>
          <p:cNvPr id="5" name="Picture 4"/>
          <p:cNvPicPr>
            <a:picLocks noChangeAspect="1"/>
          </p:cNvPicPr>
          <p:nvPr/>
        </p:nvPicPr>
        <p:blipFill>
          <a:blip r:embed="rId2"/>
          <a:stretch>
            <a:fillRect/>
          </a:stretch>
        </p:blipFill>
        <p:spPr>
          <a:xfrm>
            <a:off x="1069848" y="4467662"/>
            <a:ext cx="650182" cy="2016386"/>
          </a:xfrm>
          <a:prstGeom prst="rect">
            <a:avLst/>
          </a:prstGeom>
        </p:spPr>
      </p:pic>
      <p:pic>
        <p:nvPicPr>
          <p:cNvPr id="6" name="Picture 5"/>
          <p:cNvPicPr>
            <a:picLocks noChangeAspect="1"/>
          </p:cNvPicPr>
          <p:nvPr/>
        </p:nvPicPr>
        <p:blipFill>
          <a:blip r:embed="rId3"/>
          <a:stretch>
            <a:fillRect/>
          </a:stretch>
        </p:blipFill>
        <p:spPr>
          <a:xfrm>
            <a:off x="8720918" y="294154"/>
            <a:ext cx="1990299" cy="1990299"/>
          </a:xfrm>
          <a:prstGeom prst="rect">
            <a:avLst/>
          </a:prstGeom>
        </p:spPr>
      </p:pic>
    </p:spTree>
    <p:extLst>
      <p:ext uri="{BB962C8B-B14F-4D97-AF65-F5344CB8AC3E}">
        <p14:creationId xmlns:p14="http://schemas.microsoft.com/office/powerpoint/2010/main" val="23181430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CD58D-DE2F-EB48-54E4-E52461143B9C}"/>
              </a:ext>
            </a:extLst>
          </p:cNvPr>
          <p:cNvSpPr>
            <a:spLocks noGrp="1"/>
          </p:cNvSpPr>
          <p:nvPr>
            <p:ph type="title"/>
          </p:nvPr>
        </p:nvSpPr>
        <p:spPr>
          <a:xfrm>
            <a:off x="4970109" y="484632"/>
            <a:ext cx="6730277" cy="1609344"/>
          </a:xfrm>
          <a:ln>
            <a:noFill/>
          </a:ln>
        </p:spPr>
        <p:txBody>
          <a:bodyPr>
            <a:normAutofit/>
          </a:bodyPr>
          <a:lstStyle/>
          <a:p>
            <a:r>
              <a:rPr lang="en-US" sz="4400"/>
              <a:t>Dress Code Reminders</a:t>
            </a:r>
            <a:endParaRPr lang="en-US" sz="4400" dirty="0"/>
          </a:p>
        </p:txBody>
      </p:sp>
      <p:pic>
        <p:nvPicPr>
          <p:cNvPr id="5" name="Content Placeholder 4" descr="School boy outline">
            <a:extLst>
              <a:ext uri="{FF2B5EF4-FFF2-40B4-BE49-F238E27FC236}">
                <a16:creationId xmlns:a16="http://schemas.microsoft.com/office/drawing/2014/main" id="{A4DD8698-701E-7003-816E-DA332E2393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3999" y="1573080"/>
            <a:ext cx="3722101" cy="3722101"/>
          </a:xfrm>
          <a:prstGeom prst="rect">
            <a:avLst/>
          </a:prstGeom>
        </p:spPr>
      </p:pic>
      <p:sp>
        <p:nvSpPr>
          <p:cNvPr id="21" name="Content Placeholder 8">
            <a:extLst>
              <a:ext uri="{FF2B5EF4-FFF2-40B4-BE49-F238E27FC236}">
                <a16:creationId xmlns:a16="http://schemas.microsoft.com/office/drawing/2014/main" id="{C062DF45-7C71-F755-6A9B-16A6125D25BF}"/>
              </a:ext>
            </a:extLst>
          </p:cNvPr>
          <p:cNvSpPr>
            <a:spLocks noGrp="1"/>
          </p:cNvSpPr>
          <p:nvPr>
            <p:ph idx="1"/>
          </p:nvPr>
        </p:nvSpPr>
        <p:spPr>
          <a:xfrm>
            <a:off x="4970109" y="2121408"/>
            <a:ext cx="6730276" cy="2995341"/>
          </a:xfrm>
        </p:spPr>
        <p:txBody>
          <a:bodyPr>
            <a:normAutofit lnSpcReduction="10000"/>
          </a:bodyPr>
          <a:lstStyle/>
          <a:p>
            <a:r>
              <a:rPr lang="en-US" dirty="0"/>
              <a:t>Please be sure to adhere to the district’s dress code. </a:t>
            </a:r>
          </a:p>
          <a:p>
            <a:r>
              <a:rPr lang="en-US" dirty="0"/>
              <a:t>The following are important reminders when helping your child dress for school:</a:t>
            </a:r>
          </a:p>
          <a:p>
            <a:pPr lvl="1"/>
            <a:r>
              <a:rPr lang="en-US" dirty="0"/>
              <a:t>Open toed shoes are</a:t>
            </a:r>
            <a:r>
              <a:rPr lang="en-US" b="1" dirty="0"/>
              <a:t> not </a:t>
            </a:r>
            <a:r>
              <a:rPr lang="en-US" dirty="0"/>
              <a:t>allowed</a:t>
            </a:r>
          </a:p>
          <a:p>
            <a:pPr lvl="1"/>
            <a:r>
              <a:rPr lang="en-US" dirty="0"/>
              <a:t>Ripped jeans are </a:t>
            </a:r>
            <a:r>
              <a:rPr lang="en-US" b="1" dirty="0"/>
              <a:t>not</a:t>
            </a:r>
            <a:r>
              <a:rPr lang="en-US" dirty="0"/>
              <a:t> permitted unless something is underneath</a:t>
            </a:r>
          </a:p>
          <a:p>
            <a:pPr lvl="1"/>
            <a:r>
              <a:rPr lang="en-US" dirty="0"/>
              <a:t>Tops which reveal exposed skin are </a:t>
            </a:r>
            <a:r>
              <a:rPr lang="en-US" b="1" dirty="0"/>
              <a:t>not</a:t>
            </a:r>
            <a:r>
              <a:rPr lang="en-US" dirty="0"/>
              <a:t> allowed</a:t>
            </a:r>
          </a:p>
          <a:p>
            <a:pPr lvl="1"/>
            <a:r>
              <a:rPr lang="en-US" dirty="0"/>
              <a:t>Crocs are allowed.  HOWEVER, the back strap must be worn in the back and students must have on a pair of socks with the Crocs</a:t>
            </a:r>
          </a:p>
        </p:txBody>
      </p:sp>
      <p:grpSp>
        <p:nvGrpSpPr>
          <p:cNvPr id="22" name="Group 13">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15">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3543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32546" y="401980"/>
            <a:ext cx="4869179" cy="1517984"/>
          </a:xfrm>
        </p:spPr>
        <p:txBody>
          <a:bodyPr>
            <a:normAutofit/>
          </a:bodyPr>
          <a:lstStyle/>
          <a:p>
            <a:r>
              <a:rPr lang="en-US" sz="4800" dirty="0">
                <a:solidFill>
                  <a:srgbClr val="000000"/>
                </a:solidFill>
              </a:rPr>
              <a:t>Homework and Planner</a:t>
            </a:r>
          </a:p>
        </p:txBody>
      </p:sp>
      <p:pic>
        <p:nvPicPr>
          <p:cNvPr id="4" name="Picture 3"/>
          <p:cNvPicPr>
            <a:picLocks noChangeAspect="1"/>
          </p:cNvPicPr>
          <p:nvPr/>
        </p:nvPicPr>
        <p:blipFill rotWithShape="1">
          <a:blip r:embed="rId2"/>
          <a:srcRect r="10988"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1" name="Freeform: Shape 10">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p:cNvSpPr>
            <a:spLocks noGrp="1"/>
          </p:cNvSpPr>
          <p:nvPr>
            <p:ph idx="1"/>
          </p:nvPr>
        </p:nvSpPr>
        <p:spPr>
          <a:xfrm>
            <a:off x="6532546" y="1790568"/>
            <a:ext cx="4869179" cy="3065865"/>
          </a:xfrm>
        </p:spPr>
        <p:txBody>
          <a:bodyPr anchor="t">
            <a:noAutofit/>
          </a:bodyPr>
          <a:lstStyle/>
          <a:p>
            <a:r>
              <a:rPr lang="en-US" sz="1800" dirty="0">
                <a:solidFill>
                  <a:srgbClr val="000000"/>
                </a:solidFill>
              </a:rPr>
              <a:t>Students will be issued a planner at the beginning of school. It is your child’s responsibility to have the planner EVERYDAY. It MUST be signed EVERYDAY (except for Friday) by a parent/guardian. </a:t>
            </a:r>
          </a:p>
          <a:p>
            <a:r>
              <a:rPr lang="en-US" sz="1800" dirty="0">
                <a:solidFill>
                  <a:srgbClr val="000000"/>
                </a:solidFill>
              </a:rPr>
              <a:t>Your child’s homework will be written in their planner each day, by your child.</a:t>
            </a:r>
          </a:p>
          <a:p>
            <a:pPr lvl="1"/>
            <a:r>
              <a:rPr lang="en-US" dirty="0">
                <a:solidFill>
                  <a:srgbClr val="000000"/>
                </a:solidFill>
              </a:rPr>
              <a:t>Generally, your child will have homework Mon. – Thurs. </a:t>
            </a:r>
          </a:p>
          <a:p>
            <a:r>
              <a:rPr lang="en-US" sz="1800" dirty="0">
                <a:solidFill>
                  <a:srgbClr val="000000"/>
                </a:solidFill>
              </a:rPr>
              <a:t>Every night review the weekly story and skills along with the vocabulary and spelling words. </a:t>
            </a:r>
          </a:p>
          <a:p>
            <a:r>
              <a:rPr lang="en-US" sz="1800" dirty="0">
                <a:solidFill>
                  <a:srgbClr val="000000"/>
                </a:solidFill>
              </a:rPr>
              <a:t>Any tests will be written in the planner on a weekly basis.</a:t>
            </a:r>
          </a:p>
          <a:p>
            <a:r>
              <a:rPr lang="en-US" sz="1800" dirty="0">
                <a:solidFill>
                  <a:srgbClr val="000000"/>
                </a:solidFill>
              </a:rPr>
              <a:t>If your child forgets their planner, check teachers’ TEAM page or </a:t>
            </a:r>
            <a:r>
              <a:rPr lang="en-US" sz="1800" dirty="0" err="1">
                <a:solidFill>
                  <a:srgbClr val="000000"/>
                </a:solidFill>
              </a:rPr>
              <a:t>ParentSquare</a:t>
            </a:r>
            <a:r>
              <a:rPr lang="en-US" sz="1800" dirty="0">
                <a:solidFill>
                  <a:srgbClr val="000000"/>
                </a:solidFill>
              </a:rPr>
              <a:t> messages.</a:t>
            </a:r>
          </a:p>
        </p:txBody>
      </p:sp>
      <p:grpSp>
        <p:nvGrpSpPr>
          <p:cNvPr id="13" name="Group 12">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101378374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6284" y="484632"/>
            <a:ext cx="4741963" cy="1971964"/>
          </a:xfrm>
        </p:spPr>
        <p:txBody>
          <a:bodyPr>
            <a:normAutofit/>
          </a:bodyPr>
          <a:lstStyle/>
          <a:p>
            <a:r>
              <a:rPr lang="en-US" sz="4800">
                <a:solidFill>
                  <a:schemeClr val="tx1"/>
                </a:solidFill>
              </a:rPr>
              <a:t>Absent Work</a:t>
            </a:r>
          </a:p>
        </p:txBody>
      </p:sp>
      <p:sp>
        <p:nvSpPr>
          <p:cNvPr id="11" name="Freeform: Shape 10">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957369" y="1287596"/>
            <a:ext cx="3305728" cy="4373733"/>
          </a:xfrm>
          <a:prstGeom prst="rect">
            <a:avLst/>
          </a:prstGeom>
        </p:spPr>
      </p:pic>
      <p:sp>
        <p:nvSpPr>
          <p:cNvPr id="3" name="Content Placeholder 2"/>
          <p:cNvSpPr>
            <a:spLocks noGrp="1"/>
          </p:cNvSpPr>
          <p:nvPr>
            <p:ph idx="1"/>
          </p:nvPr>
        </p:nvSpPr>
        <p:spPr>
          <a:xfrm>
            <a:off x="6386285" y="1943794"/>
            <a:ext cx="4741962" cy="3715603"/>
          </a:xfrm>
        </p:spPr>
        <p:txBody>
          <a:bodyPr>
            <a:normAutofit fontScale="85000" lnSpcReduction="20000"/>
          </a:bodyPr>
          <a:lstStyle/>
          <a:p>
            <a:r>
              <a:rPr lang="en-US" sz="2400" dirty="0"/>
              <a:t>If your child is absent, please call the office. We will then prepare your child’s absent work. </a:t>
            </a:r>
          </a:p>
          <a:p>
            <a:r>
              <a:rPr lang="en-US" sz="2400" dirty="0"/>
              <a:t>All absent work will be sent home with a sibling and/or a specific person of your choice. Your child will have 1 day for every day they missed to make up the work.</a:t>
            </a:r>
          </a:p>
          <a:p>
            <a:r>
              <a:rPr lang="en-US" sz="2400" dirty="0"/>
              <a:t>Upon your child’s return, please send in a parent note or doctor’s excuse. </a:t>
            </a:r>
          </a:p>
          <a:p>
            <a:r>
              <a:rPr lang="en-US" sz="2400" dirty="0"/>
              <a:t>Messages on </a:t>
            </a:r>
            <a:r>
              <a:rPr lang="en-US" sz="2400" dirty="0" err="1"/>
              <a:t>ParentSquare</a:t>
            </a:r>
            <a:r>
              <a:rPr lang="en-US" sz="2400" dirty="0"/>
              <a:t> to the teacher does NOT count as an excuse.</a:t>
            </a:r>
          </a:p>
          <a:p>
            <a:endParaRPr lang="en-US" dirty="0"/>
          </a:p>
        </p:txBody>
      </p:sp>
      <p:grpSp>
        <p:nvGrpSpPr>
          <p:cNvPr id="13" name="Group 1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234681951"/>
      </p:ext>
    </p:extLst>
  </p:cSld>
  <p:clrMapOvr>
    <a:overrideClrMapping bg1="dk1" tx1="lt1" bg2="dk2" tx2="lt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Policy and report cards</a:t>
            </a:r>
          </a:p>
        </p:txBody>
      </p:sp>
      <p:sp>
        <p:nvSpPr>
          <p:cNvPr id="3" name="Content Placeholder 2"/>
          <p:cNvSpPr>
            <a:spLocks noGrp="1"/>
          </p:cNvSpPr>
          <p:nvPr>
            <p:ph idx="1"/>
          </p:nvPr>
        </p:nvSpPr>
        <p:spPr/>
        <p:txBody>
          <a:bodyPr/>
          <a:lstStyle/>
          <a:p>
            <a:r>
              <a:rPr lang="en-US" dirty="0"/>
              <a:t>A- 93-100</a:t>
            </a:r>
          </a:p>
          <a:p>
            <a:r>
              <a:rPr lang="en-US" dirty="0"/>
              <a:t>B- 85-92</a:t>
            </a:r>
          </a:p>
          <a:p>
            <a:r>
              <a:rPr lang="en-US" dirty="0"/>
              <a:t>C- 77-84</a:t>
            </a:r>
          </a:p>
          <a:p>
            <a:r>
              <a:rPr lang="en-US" dirty="0"/>
              <a:t>D- 70-76</a:t>
            </a:r>
          </a:p>
          <a:p>
            <a:endParaRPr lang="en-US" dirty="0"/>
          </a:p>
          <a:p>
            <a:r>
              <a:rPr lang="en-US" dirty="0"/>
              <a:t>Report Cards will not be printed.</a:t>
            </a:r>
          </a:p>
          <a:p>
            <a:r>
              <a:rPr lang="en-US" dirty="0"/>
              <a:t>Please be sure to check  Skyward regularly to see your child’s grades. </a:t>
            </a:r>
          </a:p>
          <a:p>
            <a:r>
              <a:rPr lang="en-US" dirty="0"/>
              <a:t>Your child should have brought home a paper with login information.</a:t>
            </a:r>
          </a:p>
          <a:p>
            <a:pPr lvl="1"/>
            <a:r>
              <a:rPr lang="en-US" dirty="0"/>
              <a:t>If you do not have that information, please contact the office. </a:t>
            </a:r>
          </a:p>
        </p:txBody>
      </p:sp>
      <p:pic>
        <p:nvPicPr>
          <p:cNvPr id="6" name="Picture 5"/>
          <p:cNvPicPr>
            <a:picLocks noChangeAspect="1"/>
          </p:cNvPicPr>
          <p:nvPr/>
        </p:nvPicPr>
        <p:blipFill>
          <a:blip r:embed="rId2"/>
          <a:stretch>
            <a:fillRect/>
          </a:stretch>
        </p:blipFill>
        <p:spPr>
          <a:xfrm>
            <a:off x="8012266" y="1760559"/>
            <a:ext cx="2783255" cy="2887497"/>
          </a:xfrm>
          <a:prstGeom prst="rect">
            <a:avLst/>
          </a:prstGeom>
        </p:spPr>
      </p:pic>
    </p:spTree>
    <p:extLst>
      <p:ext uri="{BB962C8B-B14F-4D97-AF65-F5344CB8AC3E}">
        <p14:creationId xmlns:p14="http://schemas.microsoft.com/office/powerpoint/2010/main" val="336021290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50F2A-3D39-4E04-94F4-951185AB7772}"/>
              </a:ext>
            </a:extLst>
          </p:cNvPr>
          <p:cNvSpPr>
            <a:spLocks noGrp="1"/>
          </p:cNvSpPr>
          <p:nvPr>
            <p:ph type="title"/>
          </p:nvPr>
        </p:nvSpPr>
        <p:spPr>
          <a:xfrm>
            <a:off x="8156350" y="484632"/>
            <a:ext cx="3544035" cy="1609344"/>
          </a:xfrm>
          <a:ln>
            <a:noFill/>
          </a:ln>
        </p:spPr>
        <p:txBody>
          <a:bodyPr>
            <a:normAutofit/>
          </a:bodyPr>
          <a:lstStyle/>
          <a:p>
            <a:r>
              <a:rPr lang="en-US" sz="3200" dirty="0"/>
              <a:t>TEAMS</a:t>
            </a:r>
          </a:p>
        </p:txBody>
      </p:sp>
      <p:pic>
        <p:nvPicPr>
          <p:cNvPr id="4" name="Picture 3">
            <a:extLst>
              <a:ext uri="{FF2B5EF4-FFF2-40B4-BE49-F238E27FC236}">
                <a16:creationId xmlns:a16="http://schemas.microsoft.com/office/drawing/2014/main" id="{58EF64D5-DBC3-4F5F-953E-560CDD8FA763}"/>
              </a:ext>
            </a:extLst>
          </p:cNvPr>
          <p:cNvPicPr>
            <a:picLocks noChangeAspect="1"/>
          </p:cNvPicPr>
          <p:nvPr/>
        </p:nvPicPr>
        <p:blipFill>
          <a:blip r:embed="rId4"/>
          <a:stretch>
            <a:fillRect/>
          </a:stretch>
        </p:blipFill>
        <p:spPr>
          <a:xfrm>
            <a:off x="633999" y="2307159"/>
            <a:ext cx="6882269" cy="2253942"/>
          </a:xfrm>
          <a:prstGeom prst="rect">
            <a:avLst/>
          </a:prstGeom>
        </p:spPr>
      </p:pic>
      <p:sp>
        <p:nvSpPr>
          <p:cNvPr id="3" name="Content Placeholder 2">
            <a:extLst>
              <a:ext uri="{FF2B5EF4-FFF2-40B4-BE49-F238E27FC236}">
                <a16:creationId xmlns:a16="http://schemas.microsoft.com/office/drawing/2014/main" id="{72137CB1-31E9-4899-9E04-CD08A08E32F3}"/>
              </a:ext>
            </a:extLst>
          </p:cNvPr>
          <p:cNvSpPr>
            <a:spLocks noGrp="1"/>
          </p:cNvSpPr>
          <p:nvPr>
            <p:ph idx="1"/>
          </p:nvPr>
        </p:nvSpPr>
        <p:spPr>
          <a:xfrm>
            <a:off x="8156351" y="2121408"/>
            <a:ext cx="3544034" cy="4050792"/>
          </a:xfrm>
        </p:spPr>
        <p:txBody>
          <a:bodyPr>
            <a:normAutofit/>
          </a:bodyPr>
          <a:lstStyle/>
          <a:p>
            <a:r>
              <a:rPr lang="en-US" sz="1600" dirty="0"/>
              <a:t>Students will still have access to TEAMS</a:t>
            </a:r>
          </a:p>
          <a:p>
            <a:r>
              <a:rPr lang="en-US" sz="1600" dirty="0"/>
              <a:t>Your child’s homeroom teacher will post any important information using TEAMS</a:t>
            </a:r>
          </a:p>
          <a:p>
            <a:r>
              <a:rPr lang="en-US" sz="1600" dirty="0"/>
              <a:t>Many tests / quizzes will still be taken on TEAMS</a:t>
            </a:r>
          </a:p>
        </p:txBody>
      </p:sp>
      <p:grpSp>
        <p:nvGrpSpPr>
          <p:cNvPr id="11" name="Group 1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9787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Become a super student</a:t>
            </a:r>
          </a:p>
        </p:txBody>
      </p:sp>
      <p:sp>
        <p:nvSpPr>
          <p:cNvPr id="3" name="Content Placeholder 2"/>
          <p:cNvSpPr>
            <a:spLocks noGrp="1"/>
          </p:cNvSpPr>
          <p:nvPr>
            <p:ph idx="1"/>
          </p:nvPr>
        </p:nvSpPr>
        <p:spPr>
          <a:xfrm>
            <a:off x="617657" y="2110834"/>
            <a:ext cx="10873757" cy="4617511"/>
          </a:xfrm>
        </p:spPr>
        <p:txBody>
          <a:bodyPr>
            <a:normAutofit fontScale="85000" lnSpcReduction="10000"/>
          </a:bodyPr>
          <a:lstStyle/>
          <a:p>
            <a:pPr marL="0" marR="0" indent="0">
              <a:lnSpc>
                <a:spcPct val="107000"/>
              </a:lnSpc>
              <a:spcBef>
                <a:spcPts val="0"/>
              </a:spcBef>
              <a:spcAft>
                <a:spcPts val="800"/>
              </a:spcAft>
              <a:buNone/>
            </a:pPr>
            <a:r>
              <a:rPr lang="en-US" sz="3600" dirty="0">
                <a:latin typeface="+mj-lt"/>
                <a:ea typeface="Calibri" panose="020F0502020204030204" pitchFamily="34" charset="0"/>
                <a:cs typeface="Times New Roman" panose="02020603050405020304" pitchFamily="18" charset="0"/>
              </a:rPr>
              <a:t>Spirit</a:t>
            </a:r>
            <a:r>
              <a:rPr lang="en-US" sz="4000" dirty="0">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Show your school spirit and follow the Mustang way! When an adult starts talking get quiet. Respect yourself first and everyone around you. When you enter the hallway get quiet. Be your “super” self everywhere and always.</a:t>
            </a:r>
            <a:endParaRPr lang="en-US" sz="1800" dirty="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latin typeface="+mj-lt"/>
                <a:ea typeface="Calibri" panose="020F0502020204030204" pitchFamily="34" charset="0"/>
                <a:cs typeface="Times New Roman" panose="02020603050405020304" pitchFamily="18" charset="0"/>
              </a:rPr>
              <a:t>Unique</a:t>
            </a:r>
            <a:r>
              <a:rPr lang="en-US" sz="4000" dirty="0">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Do your </a:t>
            </a:r>
            <a:r>
              <a:rPr lang="en-US" u="sng" dirty="0">
                <a:latin typeface="+mj-lt"/>
                <a:ea typeface="Calibri" panose="020F0502020204030204" pitchFamily="34" charset="0"/>
                <a:cs typeface="Times New Roman" panose="02020603050405020304" pitchFamily="18" charset="0"/>
              </a:rPr>
              <a:t>own</a:t>
            </a:r>
            <a:r>
              <a:rPr lang="en-US" dirty="0">
                <a:latin typeface="+mj-lt"/>
                <a:ea typeface="Calibri" panose="020F0502020204030204" pitchFamily="34" charset="0"/>
                <a:cs typeface="Times New Roman" panose="02020603050405020304" pitchFamily="18" charset="0"/>
              </a:rPr>
              <a:t> thing! Worry about </a:t>
            </a:r>
            <a:r>
              <a:rPr lang="en-US" u="sng" dirty="0">
                <a:latin typeface="+mj-lt"/>
                <a:ea typeface="Calibri" panose="020F0502020204030204" pitchFamily="34" charset="0"/>
                <a:cs typeface="Times New Roman" panose="02020603050405020304" pitchFamily="18" charset="0"/>
              </a:rPr>
              <a:t>your</a:t>
            </a:r>
            <a:r>
              <a:rPr lang="en-US" dirty="0">
                <a:latin typeface="+mj-lt"/>
                <a:ea typeface="Calibri" panose="020F0502020204030204" pitchFamily="34" charset="0"/>
                <a:cs typeface="Times New Roman" panose="02020603050405020304" pitchFamily="18" charset="0"/>
              </a:rPr>
              <a:t> work! Like the things </a:t>
            </a:r>
            <a:r>
              <a:rPr lang="en-US" u="sng" dirty="0">
                <a:latin typeface="+mj-lt"/>
                <a:ea typeface="Calibri" panose="020F0502020204030204" pitchFamily="34" charset="0"/>
                <a:cs typeface="Times New Roman" panose="02020603050405020304" pitchFamily="18" charset="0"/>
              </a:rPr>
              <a:t>you</a:t>
            </a:r>
            <a:r>
              <a:rPr lang="en-US" dirty="0">
                <a:latin typeface="+mj-lt"/>
                <a:ea typeface="Calibri" panose="020F0502020204030204" pitchFamily="34" charset="0"/>
                <a:cs typeface="Times New Roman" panose="02020603050405020304" pitchFamily="18" charset="0"/>
              </a:rPr>
              <a:t> like, read the things </a:t>
            </a:r>
            <a:r>
              <a:rPr lang="en-US" u="sng" dirty="0">
                <a:latin typeface="+mj-lt"/>
                <a:ea typeface="Calibri" panose="020F0502020204030204" pitchFamily="34" charset="0"/>
                <a:cs typeface="Times New Roman" panose="02020603050405020304" pitchFamily="18" charset="0"/>
              </a:rPr>
              <a:t>you</a:t>
            </a:r>
            <a:r>
              <a:rPr lang="en-US" dirty="0">
                <a:latin typeface="+mj-lt"/>
                <a:ea typeface="Calibri" panose="020F0502020204030204" pitchFamily="34" charset="0"/>
                <a:cs typeface="Times New Roman" panose="02020603050405020304" pitchFamily="18" charset="0"/>
              </a:rPr>
              <a:t> want. Dress in school appropriate clothing that </a:t>
            </a:r>
            <a:r>
              <a:rPr lang="en-US" u="sng" dirty="0">
                <a:latin typeface="+mj-lt"/>
                <a:ea typeface="Calibri" panose="020F0502020204030204" pitchFamily="34" charset="0"/>
                <a:cs typeface="Times New Roman" panose="02020603050405020304" pitchFamily="18" charset="0"/>
              </a:rPr>
              <a:t>you</a:t>
            </a:r>
            <a:r>
              <a:rPr lang="en-US" dirty="0">
                <a:latin typeface="+mj-lt"/>
                <a:ea typeface="Calibri" panose="020F0502020204030204" pitchFamily="34" charset="0"/>
                <a:cs typeface="Times New Roman" panose="02020603050405020304" pitchFamily="18" charset="0"/>
              </a:rPr>
              <a:t> like. Be your </a:t>
            </a:r>
            <a:r>
              <a:rPr lang="en-US" u="sng" dirty="0">
                <a:latin typeface="+mj-lt"/>
                <a:ea typeface="Calibri" panose="020F0502020204030204" pitchFamily="34" charset="0"/>
                <a:cs typeface="Times New Roman" panose="02020603050405020304" pitchFamily="18" charset="0"/>
              </a:rPr>
              <a:t>own</a:t>
            </a:r>
            <a:r>
              <a:rPr lang="en-US" dirty="0">
                <a:latin typeface="+mj-lt"/>
                <a:ea typeface="Calibri" panose="020F0502020204030204" pitchFamily="34" charset="0"/>
                <a:cs typeface="Times New Roman" panose="02020603050405020304" pitchFamily="18" charset="0"/>
              </a:rPr>
              <a:t> person. Always try your best to do what </a:t>
            </a:r>
            <a:r>
              <a:rPr lang="en-US" u="sng" dirty="0">
                <a:latin typeface="+mj-lt"/>
                <a:ea typeface="Calibri" panose="020F0502020204030204" pitchFamily="34" charset="0"/>
                <a:cs typeface="Times New Roman" panose="02020603050405020304" pitchFamily="18" charset="0"/>
              </a:rPr>
              <a:t>you</a:t>
            </a:r>
            <a:r>
              <a:rPr lang="en-US" dirty="0">
                <a:latin typeface="+mj-lt"/>
                <a:ea typeface="Calibri" panose="020F0502020204030204" pitchFamily="34" charset="0"/>
                <a:cs typeface="Times New Roman" panose="02020603050405020304" pitchFamily="18" charset="0"/>
              </a:rPr>
              <a:t> </a:t>
            </a:r>
            <a:r>
              <a:rPr lang="en-US" u="sng" dirty="0">
                <a:latin typeface="+mj-lt"/>
                <a:ea typeface="Calibri" panose="020F0502020204030204" pitchFamily="34" charset="0"/>
                <a:cs typeface="Times New Roman" panose="02020603050405020304" pitchFamily="18" charset="0"/>
              </a:rPr>
              <a:t>know</a:t>
            </a:r>
            <a:r>
              <a:rPr lang="en-US" dirty="0">
                <a:latin typeface="+mj-lt"/>
                <a:ea typeface="Calibri" panose="020F0502020204030204" pitchFamily="34" charset="0"/>
                <a:cs typeface="Times New Roman" panose="02020603050405020304" pitchFamily="18" charset="0"/>
              </a:rPr>
              <a:t> is right.</a:t>
            </a:r>
            <a:r>
              <a:rPr lang="en-US" sz="2400" dirty="0">
                <a:latin typeface="+mj-lt"/>
                <a:ea typeface="Calibri" panose="020F0502020204030204" pitchFamily="34" charset="0"/>
                <a:cs typeface="Times New Roman" panose="02020603050405020304" pitchFamily="18" charset="0"/>
              </a:rPr>
              <a:t> </a:t>
            </a:r>
            <a:endParaRPr lang="en-US" sz="1800" dirty="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latin typeface="+mj-lt"/>
                <a:ea typeface="Calibri" panose="020F0502020204030204" pitchFamily="34" charset="0"/>
                <a:cs typeface="Times New Roman" panose="02020603050405020304" pitchFamily="18" charset="0"/>
              </a:rPr>
              <a:t>Passionate</a:t>
            </a:r>
            <a:r>
              <a:rPr lang="en-US" sz="4000" dirty="0">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Study hard and put your best effort into the work you do in class. Try your best every day! Complete your classwork in a timely manner. Stay focused while on the computer.</a:t>
            </a:r>
            <a:r>
              <a:rPr lang="en-US" sz="2400" dirty="0">
                <a:latin typeface="+mj-lt"/>
                <a:ea typeface="Calibri" panose="020F0502020204030204" pitchFamily="34" charset="0"/>
                <a:cs typeface="Times New Roman" panose="02020603050405020304" pitchFamily="18" charset="0"/>
              </a:rPr>
              <a:t> </a:t>
            </a:r>
            <a:endParaRPr lang="en-US" sz="1800" dirty="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latin typeface="+mj-lt"/>
                <a:ea typeface="Calibri" panose="020F0502020204030204" pitchFamily="34" charset="0"/>
                <a:cs typeface="Times New Roman" panose="02020603050405020304" pitchFamily="18" charset="0"/>
              </a:rPr>
              <a:t>Empathetic</a:t>
            </a:r>
            <a:r>
              <a:rPr lang="en-US" sz="4000" dirty="0">
                <a:latin typeface="+mj-lt"/>
                <a:ea typeface="Calibri" panose="020F0502020204030204" pitchFamily="34" charset="0"/>
                <a:cs typeface="Times New Roman" panose="02020603050405020304" pitchFamily="18" charset="0"/>
              </a:rPr>
              <a:t>-</a:t>
            </a:r>
            <a:r>
              <a:rPr lang="en-US" sz="2400" dirty="0">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Be </a:t>
            </a:r>
            <a:r>
              <a:rPr lang="en-US" u="sng" dirty="0">
                <a:latin typeface="+mj-lt"/>
                <a:ea typeface="Calibri" panose="020F0502020204030204" pitchFamily="34" charset="0"/>
                <a:cs typeface="Times New Roman" panose="02020603050405020304" pitchFamily="18" charset="0"/>
              </a:rPr>
              <a:t>kind</a:t>
            </a:r>
            <a:r>
              <a:rPr lang="en-US" dirty="0">
                <a:latin typeface="+mj-lt"/>
                <a:ea typeface="Calibri" panose="020F0502020204030204" pitchFamily="34" charset="0"/>
                <a:cs typeface="Times New Roman" panose="02020603050405020304" pitchFamily="18" charset="0"/>
              </a:rPr>
              <a:t> to others. Talk to the kid that no one talks to. Sit with someone new in class, on the bus, or at lunch. Help someone pick up their books. Ask your classmates how they’re doing and if they’re ok! Get to know the kids around you and do your best to listen.</a:t>
            </a:r>
            <a:endParaRPr lang="en-US" sz="1800" dirty="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latin typeface="+mj-lt"/>
                <a:ea typeface="Calibri" panose="020F0502020204030204" pitchFamily="34" charset="0"/>
                <a:cs typeface="Times New Roman" panose="02020603050405020304" pitchFamily="18" charset="0"/>
              </a:rPr>
              <a:t>Respectful</a:t>
            </a:r>
            <a:r>
              <a:rPr lang="en-US" sz="4000" dirty="0">
                <a:latin typeface="+mj-lt"/>
                <a:ea typeface="Calibri" panose="020F0502020204030204" pitchFamily="34" charset="0"/>
                <a:cs typeface="Times New Roman" panose="02020603050405020304" pitchFamily="18" charset="0"/>
              </a:rPr>
              <a:t>- </a:t>
            </a:r>
            <a:r>
              <a:rPr lang="en-US" u="sng" dirty="0">
                <a:latin typeface="+mj-lt"/>
                <a:ea typeface="Calibri" panose="020F0502020204030204" pitchFamily="34" charset="0"/>
                <a:cs typeface="Times New Roman" panose="02020603050405020304" pitchFamily="18" charset="0"/>
              </a:rPr>
              <a:t>Respect yourself</a:t>
            </a:r>
            <a:r>
              <a:rPr lang="en-US" dirty="0">
                <a:latin typeface="+mj-lt"/>
                <a:ea typeface="Calibri" panose="020F0502020204030204" pitchFamily="34" charset="0"/>
                <a:cs typeface="Times New Roman" panose="02020603050405020304" pitchFamily="18" charset="0"/>
              </a:rPr>
              <a:t> first. Wear appropriate clothing to school. Talk to everyone around you the way you would like to be spoken to. Think about the attitude you are bringing into school; is it positive or negative? Try your best to be positive each day.</a:t>
            </a:r>
            <a:r>
              <a:rPr lang="en-US" sz="2400" dirty="0">
                <a:latin typeface="+mj-lt"/>
                <a:ea typeface="Calibri" panose="020F0502020204030204" pitchFamily="34" charset="0"/>
                <a:cs typeface="Times New Roman" panose="02020603050405020304" pitchFamily="18" charset="0"/>
              </a:rPr>
              <a:t> </a:t>
            </a:r>
            <a:endParaRPr lang="en-US" sz="1800" dirty="0">
              <a:latin typeface="+mj-lt"/>
              <a:ea typeface="Calibri" panose="020F0502020204030204" pitchFamily="34" charset="0"/>
              <a:cs typeface="Times New Roman" panose="02020603050405020304" pitchFamily="18" charset="0"/>
            </a:endParaRPr>
          </a:p>
          <a:p>
            <a:endParaRPr lang="en-US" dirty="0"/>
          </a:p>
        </p:txBody>
      </p:sp>
      <p:pic>
        <p:nvPicPr>
          <p:cNvPr id="9" name="Picture 8"/>
          <p:cNvPicPr>
            <a:picLocks noChangeAspect="1"/>
          </p:cNvPicPr>
          <p:nvPr/>
        </p:nvPicPr>
        <p:blipFill>
          <a:blip r:embed="rId2"/>
          <a:stretch>
            <a:fillRect/>
          </a:stretch>
        </p:blipFill>
        <p:spPr>
          <a:xfrm>
            <a:off x="9442538" y="210178"/>
            <a:ext cx="2290859" cy="1780127"/>
          </a:xfrm>
          <a:prstGeom prst="rect">
            <a:avLst/>
          </a:prstGeom>
        </p:spPr>
      </p:pic>
      <p:pic>
        <p:nvPicPr>
          <p:cNvPr id="10" name="Picture 9"/>
          <p:cNvPicPr>
            <a:picLocks noChangeAspect="1"/>
          </p:cNvPicPr>
          <p:nvPr/>
        </p:nvPicPr>
        <p:blipFill>
          <a:blip r:embed="rId3"/>
          <a:stretch>
            <a:fillRect/>
          </a:stretch>
        </p:blipFill>
        <p:spPr>
          <a:xfrm>
            <a:off x="617658" y="106508"/>
            <a:ext cx="1609483" cy="1987468"/>
          </a:xfrm>
          <a:prstGeom prst="rect">
            <a:avLst/>
          </a:prstGeom>
        </p:spPr>
      </p:pic>
    </p:spTree>
    <p:extLst>
      <p:ext uri="{BB962C8B-B14F-4D97-AF65-F5344CB8AC3E}">
        <p14:creationId xmlns:p14="http://schemas.microsoft.com/office/powerpoint/2010/main" val="397629149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1833</TotalTime>
  <Words>1610</Words>
  <Application>Microsoft Office PowerPoint</Application>
  <PresentationFormat>Widescreen</PresentationFormat>
  <Paragraphs>151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Rockwell</vt:lpstr>
      <vt:lpstr>Rockwell Condensed</vt:lpstr>
      <vt:lpstr>Rockwell Extra Bold</vt:lpstr>
      <vt:lpstr>Wingdings</vt:lpstr>
      <vt:lpstr>Wood Type</vt:lpstr>
      <vt:lpstr>Welcome to  3rd Grade</vt:lpstr>
      <vt:lpstr>Classroom supplies</vt:lpstr>
      <vt:lpstr>Snack and lunch</vt:lpstr>
      <vt:lpstr>Dress Code Reminders</vt:lpstr>
      <vt:lpstr>Homework and Planner</vt:lpstr>
      <vt:lpstr>Absent Work</vt:lpstr>
      <vt:lpstr>Grading Policy and report cards</vt:lpstr>
      <vt:lpstr>TEAMS</vt:lpstr>
      <vt:lpstr>Become a super student</vt:lpstr>
      <vt:lpstr>Super Student</vt:lpstr>
      <vt:lpstr>math</vt:lpstr>
      <vt:lpstr>Math Expectations </vt:lpstr>
      <vt:lpstr>Cursive Handwriting </vt:lpstr>
      <vt:lpstr>Spelling and Grammar</vt:lpstr>
      <vt:lpstr>Reading</vt:lpstr>
      <vt:lpstr>HyBrid/Reading AND MATH</vt:lpstr>
      <vt:lpstr>Science and social studies</vt:lpstr>
      <vt:lpstr>Pssa testing</vt:lpstr>
      <vt:lpstr>Parent Involvement </vt:lpstr>
      <vt:lpstr>Field Trips</vt:lpstr>
      <vt:lpstr>Thank you for coming</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Regina Ercolani</dc:creator>
  <cp:lastModifiedBy>Karen Vino</cp:lastModifiedBy>
  <cp:revision>43</cp:revision>
  <dcterms:created xsi:type="dcterms:W3CDTF">2019-10-16T15:19:58Z</dcterms:created>
  <dcterms:modified xsi:type="dcterms:W3CDTF">2024-09-18T15:25:02Z</dcterms:modified>
</cp:coreProperties>
</file>